
<file path=[Content_Types].xml><?xml version="1.0" encoding="utf-8"?>
<Types xmlns="http://schemas.openxmlformats.org/package/2006/content-types">
  <Default ContentType="application/vnd.openxmlformats-officedocument.spreadsheetml.sheet" Extension="xlsx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ms-office.chartcolorstyle+xml" PartName="/ppt/charts/colors5.xml"/>
  <Override ContentType="application/vnd.ms-office.chartcolorstyle+xml" PartName="/ppt/charts/colors6.xml"/>
  <Override ContentType="application/vnd.ms-office.chartcolorstyle+xml" PartName="/ppt/charts/colors4.xml"/>
  <Override ContentType="application/vnd.ms-office.chartcolorstyle+xml" PartName="/ppt/charts/colors1.xml"/>
  <Override ContentType="application/vnd.ms-office.chartcolorstyle+xml" PartName="/ppt/charts/colors2.xml"/>
  <Override ContentType="application/vnd.ms-office.chartcolorstyle+xml" PartName="/ppt/charts/colors3.xml"/>
  <Override ContentType="application/vnd.ms-office.chartcolorstyle+xml" PartName="/ppt/charts/colors7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drawingml.chart+xml" PartName="/ppt/charts/chart3.xml"/>
  <Override ContentType="application/vnd.openxmlformats-officedocument.drawingml.chart+xml" PartName="/ppt/charts/chart8.xml"/>
  <Override ContentType="application/vnd.openxmlformats-officedocument.drawingml.chart+xml" PartName="/ppt/charts/chart2.xml"/>
  <Override ContentType="application/vnd.openxmlformats-officedocument.drawingml.chart+xml" PartName="/ppt/charts/chart7.xml"/>
  <Override ContentType="application/vnd.openxmlformats-officedocument.drawingml.chart+xml" PartName="/ppt/charts/chart5.xml"/>
  <Override ContentType="application/vnd.openxmlformats-officedocument.drawingml.chart+xml" PartName="/ppt/charts/chart4.xml"/>
  <Override ContentType="application/vnd.openxmlformats-officedocument.drawingml.chart+xml" PartName="/ppt/charts/chart6.xml"/>
  <Override ContentType="application/vnd.openxmlformats-officedocument.drawingml.chart+xml" PartName="/ppt/charts/chart1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ms-office.chartstyle+xml" PartName="/ppt/charts/style3.xml"/>
  <Override ContentType="application/vnd.ms-office.chartstyle+xml" PartName="/ppt/charts/style4.xml"/>
  <Override ContentType="application/vnd.ms-office.chartstyle+xml" PartName="/ppt/charts/style5.xml"/>
  <Override ContentType="application/vnd.ms-office.chartstyle+xml" PartName="/ppt/charts/style7.xml"/>
  <Override ContentType="application/vnd.ms-office.chartstyle+xml" PartName="/ppt/charts/style1.xml"/>
  <Override ContentType="application/vnd.ms-office.chartstyle+xml" PartName="/ppt/charts/style6.xml"/>
  <Override ContentType="application/vnd.ms-office.chartstyle+xml" PartName="/ppt/charts/style2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6858000" cx="9144000"/>
  <p:notesSz cx="6858000" cy="9144000"/>
  <p:embeddedFontLst>
    <p:embeddedFont>
      <p:font typeface="Do Hyeon"/>
      <p:regular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83">
          <p15:clr>
            <a:srgbClr val="A4A3A4"/>
          </p15:clr>
        </p15:guide>
        <p15:guide id="2" pos="2903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5" roundtripDataSignature="AMtx7mh7MBgpjVqWq0dPH1sFUsN2JJYu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83" orient="horz"/>
        <p:guide pos="2903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customschemas.google.com/relationships/presentationmetadata" Target="metadata"/><Relationship Id="rId10" Type="http://schemas.openxmlformats.org/officeDocument/2006/relationships/slide" Target="slides/slide5.xml"/><Relationship Id="rId54" Type="http://schemas.openxmlformats.org/officeDocument/2006/relationships/font" Target="fonts/DoHyeon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harts/_rels/chart1.xml.rels><?xml version="1.0" encoding="UTF-8" standalone="yes"?>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Sheet1.xlsx"/></Relationships>
</file>

<file path=ppt/charts/_rels/chart2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Sheet3.xlsx"/></Relationships>
</file>

<file path=ppt/charts/_rels/chart4.xml.rels><?xml version="1.0" encoding="UTF-8" standalone="yes"?>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Sheet4.xlsx"/></Relationships>
</file>

<file path=ppt/charts/_rels/chart5.xml.rels><?xml version="1.0" encoding="UTF-8" standalone="yes"?>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Sheet5.xlsx"/></Relationships>
</file>

<file path=ppt/charts/_rels/chart6.xml.rels><?xml version="1.0" encoding="UTF-8" standalone="yes"?>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Microsoft_Excel_Sheet6.xlsx"/></Relationships>
</file>

<file path=ppt/charts/_rels/chart7.xml.rels><?xml version="1.0" encoding="UTF-8" standalone="yes"?>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package" Target="../embeddings/Microsoft_Excel_Sheet7.xlsx"/></Relationships>
</file>

<file path=ppt/charts/_rels/chart8.xml.rels><?xml version="1.0" encoding="UTF-8" standalone="yes"?>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package" Target="../embeddings/Microsoft_Excel_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bayes error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2E799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1BC-4A28-B8E9-C979477C443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murders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1538.8579999999999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BC-4A28-B8E9-C979477C443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mean error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E1BC-4A28-B8E9-C979477C443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murders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3118.7280000000001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1BC-4A28-B8E9-C979477C443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0"/>
        <c:overlap val="-100"/>
        <c:axId val="576188184"/>
        <c:axId val="576188512"/>
      </c:barChart>
      <c:catAx>
        <c:axId val="576188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76188512"/>
        <c:crosses val="autoZero"/>
        <c:auto val="1"/>
        <c:lblAlgn val="ctr"/>
        <c:lblOffset val="100"/>
        <c:noMultiLvlLbl val="0"/>
      </c:catAx>
      <c:valAx>
        <c:axId val="576188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76188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bayes error</c:v>
                </c:pt>
              </c:strCache>
            </c:strRef>
          </c:tx>
          <c:spPr>
            <a:solidFill>
              <a:srgbClr val="2E7996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4.1667486876640035E-3"/>
                  <c:y val="2.812500000000000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>
                    <c:manualLayout>
                      <c:w val="0.24464583333333328"/>
                      <c:h val="0.1531250000000000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A142-4C60-AB31-F9C6CFE360A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rapes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20973.643499999998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142-4C60-AB31-F9C6CFE360A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mean error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A142-4C60-AB31-F9C6CFE360A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rapes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17748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142-4C60-AB31-F9C6CFE360A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0"/>
        <c:overlap val="-100"/>
        <c:axId val="475941504"/>
        <c:axId val="475941832"/>
      </c:barChart>
      <c:catAx>
        <c:axId val="475941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75941832"/>
        <c:crosses val="autoZero"/>
        <c:auto val="1"/>
        <c:lblAlgn val="ctr"/>
        <c:lblOffset val="100"/>
        <c:noMultiLvlLbl val="0"/>
      </c:catAx>
      <c:valAx>
        <c:axId val="475941832"/>
        <c:scaling>
          <c:orientation val="minMax"/>
          <c:max val="25000"/>
          <c:min val="15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75941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bayes error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2E799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1BC-4A28-B8E9-C979477C443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robberies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113400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BC-4A28-B8E9-C979477C443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mean error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E1BC-4A28-B8E9-C979477C443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robberies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107338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1BC-4A28-B8E9-C979477C443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0"/>
        <c:overlap val="-100"/>
        <c:axId val="576188184"/>
        <c:axId val="576188512"/>
      </c:barChart>
      <c:catAx>
        <c:axId val="576188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76188512"/>
        <c:crosses val="autoZero"/>
        <c:auto val="1"/>
        <c:lblAlgn val="ctr"/>
        <c:lblOffset val="100"/>
        <c:noMultiLvlLbl val="0"/>
      </c:catAx>
      <c:valAx>
        <c:axId val="576188512"/>
        <c:scaling>
          <c:orientation val="minMax"/>
          <c:max val="120000"/>
          <c:min val="9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76188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bayes error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2E799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1BC-4A28-B8E9-C979477C443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assaults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198825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BC-4A28-B8E9-C979477C443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mean error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E1BC-4A28-B8E9-C979477C443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assaults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191416.1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1BC-4A28-B8E9-C979477C443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0"/>
        <c:overlap val="-100"/>
        <c:axId val="576188184"/>
        <c:axId val="576188512"/>
      </c:barChart>
      <c:catAx>
        <c:axId val="576188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76188512"/>
        <c:crosses val="autoZero"/>
        <c:auto val="1"/>
        <c:lblAlgn val="ctr"/>
        <c:lblOffset val="100"/>
        <c:noMultiLvlLbl val="0"/>
      </c:catAx>
      <c:valAx>
        <c:axId val="576188512"/>
        <c:scaling>
          <c:orientation val="minMax"/>
          <c:min val="15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76188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bayes error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2E799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1BC-4A28-B8E9-C979477C443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burglaries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481433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BC-4A28-B8E9-C979477C443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mean error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E1BC-4A28-B8E9-C979477C443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burglaries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469200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1BC-4A28-B8E9-C979477C44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0"/>
        <c:overlap val="-100"/>
        <c:axId val="576188184"/>
        <c:axId val="576188512"/>
      </c:barChart>
      <c:catAx>
        <c:axId val="576188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76188512"/>
        <c:crosses val="autoZero"/>
        <c:auto val="1"/>
        <c:lblAlgn val="ctr"/>
        <c:lblOffset val="100"/>
        <c:noMultiLvlLbl val="0"/>
      </c:catAx>
      <c:valAx>
        <c:axId val="576188512"/>
        <c:scaling>
          <c:orientation val="minMax"/>
          <c:min val="41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76188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bayes error</c:v>
                </c:pt>
              </c:strCache>
            </c:strRef>
          </c:tx>
          <c:spPr>
            <a:solidFill>
              <a:srgbClr val="2E799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larcenies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1112123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1C-4379-89F4-95B4EC9C7D3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mean error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larcenies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1175644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1C-4379-89F4-95B4EC9C7D3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0"/>
        <c:overlap val="-100"/>
        <c:axId val="583168384"/>
        <c:axId val="583166744"/>
      </c:barChart>
      <c:catAx>
        <c:axId val="583168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83166744"/>
        <c:crosses val="autoZero"/>
        <c:auto val="1"/>
        <c:lblAlgn val="ctr"/>
        <c:lblOffset val="100"/>
        <c:noMultiLvlLbl val="0"/>
      </c:catAx>
      <c:valAx>
        <c:axId val="583166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83168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bayes error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2E799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1BC-4A28-B8E9-C979477C443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autoTheft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238615.1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BC-4A28-B8E9-C979477C443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mean error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E1BC-4A28-B8E9-C979477C443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autoTheft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246926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1BC-4A28-B8E9-C979477C443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0"/>
        <c:overlap val="-100"/>
        <c:axId val="576188184"/>
        <c:axId val="576188512"/>
      </c:barChart>
      <c:catAx>
        <c:axId val="576188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76188512"/>
        <c:crosses val="autoZero"/>
        <c:auto val="1"/>
        <c:lblAlgn val="ctr"/>
        <c:lblOffset val="100"/>
        <c:noMultiLvlLbl val="0"/>
      </c:catAx>
      <c:valAx>
        <c:axId val="576188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76188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bayes error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2E799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1BC-4A28-B8E9-C979477C443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arsons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30683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BC-4A28-B8E9-C979477C443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mean error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E1BC-4A28-B8E9-C979477C443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arsons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22652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1BC-4A28-B8E9-C979477C443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0"/>
        <c:overlap val="-100"/>
        <c:axId val="576188184"/>
        <c:axId val="576188512"/>
      </c:barChart>
      <c:catAx>
        <c:axId val="576188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76188512"/>
        <c:crosses val="autoZero"/>
        <c:auto val="1"/>
        <c:lblAlgn val="ctr"/>
        <c:lblOffset val="100"/>
        <c:noMultiLvlLbl val="0"/>
      </c:catAx>
      <c:valAx>
        <c:axId val="576188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76188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930a916f6_1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" name="Google Shape;181;g7930a916f6_1_4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930a916f6_1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g7930a916f6_1_5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930a916f6_1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g7930a916f6_1_4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930a916f6_1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g7930a916f6_1_6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946c28ec9_4_2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0" name="Google Shape;220;g7946c28ec9_4_28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930a916f6_4_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7930a916f6_4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0" name="Google Shape;250;g7930a916f6_4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930a916f6_4_4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7930a916f6_4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2" name="Google Shape;262;g7930a916f6_4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946c28ec9_6_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" name="Google Shape;104;g7946c28ec9_6_1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0" name="Google Shape;330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6" name="Google Shape;346;p4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946c28ec9_4_2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3" name="Google Shape;353;g7946c28ec9_4_24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2" name="Google Shape;362;p4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946c28ec9_4_2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1" name="Google Shape;371;g7946c28ec9_4_24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7946c28ec9_4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7946c28ec9_4_6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7946c28ec9_4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7" name="Google Shape;387;g7946c28ec9_4_7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7946c28ec9_4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7" name="Google Shape;397;g7946c28ec9_4_7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7946c28ec9_4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7946c28ec9_4_5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7946c28ec9_4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g7946c28ec9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6" name="Google Shape;416;g7946c28ec9_4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7946c28ec9_4_8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g7946c28ec9_4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3" name="Google Shape;463;g7946c28ec9_4_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7946c28ec9_4_10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g7946c28ec9_4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0" name="Google Shape;510;g7946c28ec9_4_1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7946c28ec9_4_13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g7946c28ec9_4_1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6" name="Google Shape;546;g7946c28ec9_4_1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7946c28ec9_4_1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g7946c28ec9_4_14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946c28ec9_4_2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7946c28ec9_4_27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7946c28ec9_4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3" name="Google Shape;573;g7946c28ec9_4_4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7946c28ec9_4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6" name="Google Shape;586;g7946c28ec9_4_5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946c28ec9_4_1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5" name="Google Shape;595;g7946c28ec9_4_17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7946c28ec9_4_1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4" name="Google Shape;604;g7946c28ec9_4_15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7946c28ec9_4_1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3" name="Google Shape;613;g7946c28ec9_4_18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7946c28ec9_6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6" name="Google Shape;626;g7946c28ec9_6_8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7946c28ec9_4_2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0" name="Google Shape;640;g7946c28ec9_4_22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8" name="Google Shape;64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9" name="Google Shape;649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0" name="Google Shape;660;p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946c28ec9_4_1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" name="Google Shape;155;g7946c28ec9_4_16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930a916f6_1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" name="Google Shape;165;g7930a916f6_1_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930a916f6_1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g7930a916f6_1_3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제목 슬라이드">
  <p:cSld name="1_제목 슬라이드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E79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Google Shape;1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206798"/>
            <a:ext cx="4205892" cy="3651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6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2" name="Google Shape;72;p26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3" name="Google Shape;73;p2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7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7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27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0" name="Google Shape;80;p2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8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2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9"/>
          <p:cNvSpPr txBox="1"/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9"/>
          <p:cNvSpPr txBox="1"/>
          <p:nvPr>
            <p:ph idx="1" type="body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2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제목 슬라이드">
  <p:cSld name="2_제목 슬라이드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E79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Google Shape;20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5650504" y="3825240"/>
            <a:ext cx="3493496" cy="3032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/>
          <p:nvPr/>
        </p:nvSpPr>
        <p:spPr>
          <a:xfrm>
            <a:off x="0" y="1"/>
            <a:ext cx="9144000" cy="899390"/>
          </a:xfrm>
          <a:prstGeom prst="rect">
            <a:avLst/>
          </a:prstGeom>
          <a:solidFill>
            <a:srgbClr val="2E79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" name="Google Shape;2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1"/>
            <a:ext cx="518160" cy="44508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9"/>
          <p:cNvSpPr txBox="1"/>
          <p:nvPr>
            <p:ph type="title"/>
          </p:nvPr>
        </p:nvSpPr>
        <p:spPr>
          <a:xfrm>
            <a:off x="628650" y="200027"/>
            <a:ext cx="8286750" cy="5746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None/>
              <a:defRPr b="1" sz="32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제목 슬라이드">
  <p:cSld name="3_제목 슬라이드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E79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" name="Google Shape;3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4205892" cy="3651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6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1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1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0" name="Google Shape;40;p2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2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2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2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3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4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4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24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24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2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chart" Target="../charts/chart1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chart" Target="../charts/chart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chart" Target="../charts/chart3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chart" Target="../charts/chart4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chart" Target="../charts/chart5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chart" Target="../charts/chart6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chart" Target="../charts/chart7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chart" Target="../charts/chart8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7.png"/><Relationship Id="rId6" Type="http://schemas.openxmlformats.org/officeDocument/2006/relationships/image" Target="../media/image2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.png"/><Relationship Id="rId4" Type="http://schemas.openxmlformats.org/officeDocument/2006/relationships/image" Target="../media/image2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5.png"/><Relationship Id="rId4" Type="http://schemas.openxmlformats.org/officeDocument/2006/relationships/image" Target="../media/image2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1302024" y="1204375"/>
            <a:ext cx="72825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6000"/>
              <a:buFont typeface="Arial"/>
              <a:buNone/>
            </a:pPr>
            <a:r>
              <a:rPr b="1" i="0" lang="ko-KR" sz="60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Crimes Imputation</a:t>
            </a:r>
            <a:br>
              <a:rPr b="1" i="0" lang="ko-KR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using bayesian regression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" name="Google Shape;100;p2"/>
          <p:cNvCxnSpPr/>
          <p:nvPr/>
        </p:nvCxnSpPr>
        <p:spPr>
          <a:xfrm>
            <a:off x="2644140" y="3049524"/>
            <a:ext cx="6499860" cy="0"/>
          </a:xfrm>
          <a:prstGeom prst="straightConnector1">
            <a:avLst/>
          </a:prstGeom>
          <a:noFill/>
          <a:ln cap="flat" cmpd="sng" w="12700">
            <a:solidFill>
              <a:schemeClr val="lt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" name="Google Shape;101;p2"/>
          <p:cNvSpPr txBox="1"/>
          <p:nvPr/>
        </p:nvSpPr>
        <p:spPr>
          <a:xfrm>
            <a:off x="7019990" y="3581666"/>
            <a:ext cx="1340100" cy="20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2조</a:t>
            </a:r>
            <a:endParaRPr b="1" i="0" sz="2800" u="none" cap="none" strike="noStrike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정여진</a:t>
            </a:r>
            <a:endParaRPr b="0" i="0" sz="2400" u="none" cap="none" strike="noStrike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서민희</a:t>
            </a:r>
            <a:endParaRPr b="0" i="0" sz="2400" u="none" cap="none" strike="noStrike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손동규</a:t>
            </a:r>
            <a:endParaRPr b="0" i="0" sz="2400" u="none" cap="none" strike="noStrike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안재형</a:t>
            </a:r>
            <a:endParaRPr b="0" i="0" sz="2400" u="none" cap="none" strike="noStrike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유아현</a:t>
            </a:r>
            <a:endParaRPr b="0" i="0" sz="2400" u="none" cap="none" strike="noStrike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930a916f6_1_41"/>
          <p:cNvSpPr txBox="1"/>
          <p:nvPr>
            <p:ph type="title"/>
          </p:nvPr>
        </p:nvSpPr>
        <p:spPr>
          <a:xfrm>
            <a:off x="628650" y="200027"/>
            <a:ext cx="82866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None/>
            </a:pPr>
            <a:r>
              <a:rPr lang="ko-KR"/>
              <a:t>EDA Summary</a:t>
            </a:r>
            <a:endParaRPr/>
          </a:p>
        </p:txBody>
      </p:sp>
      <p:sp>
        <p:nvSpPr>
          <p:cNvPr id="184" name="Google Shape;184;g7930a916f6_1_41"/>
          <p:cNvSpPr txBox="1"/>
          <p:nvPr/>
        </p:nvSpPr>
        <p:spPr>
          <a:xfrm>
            <a:off x="628650" y="1120325"/>
            <a:ext cx="67788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Skewness and Scaling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g7930a916f6_1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1350" y="1847247"/>
            <a:ext cx="4774325" cy="477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7930a916f6_1_41"/>
          <p:cNvSpPr txBox="1"/>
          <p:nvPr/>
        </p:nvSpPr>
        <p:spPr>
          <a:xfrm>
            <a:off x="3390928" y="1906799"/>
            <a:ext cx="367622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Checking skewness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930a916f6_1_58"/>
          <p:cNvSpPr txBox="1"/>
          <p:nvPr>
            <p:ph type="title"/>
          </p:nvPr>
        </p:nvSpPr>
        <p:spPr>
          <a:xfrm>
            <a:off x="628650" y="200027"/>
            <a:ext cx="82866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None/>
            </a:pPr>
            <a:r>
              <a:rPr lang="ko-KR"/>
              <a:t>EDA Summary</a:t>
            </a:r>
            <a:endParaRPr/>
          </a:p>
        </p:txBody>
      </p:sp>
      <p:pic>
        <p:nvPicPr>
          <p:cNvPr id="192" name="Google Shape;192;g7930a916f6_1_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2276341"/>
            <a:ext cx="4187900" cy="41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7930a916f6_1_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2276341"/>
            <a:ext cx="4187900" cy="418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7930a916f6_1_58"/>
          <p:cNvSpPr txBox="1"/>
          <p:nvPr/>
        </p:nvSpPr>
        <p:spPr>
          <a:xfrm>
            <a:off x="628650" y="1120325"/>
            <a:ext cx="67788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Skewness and Scaling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7930a916f6_1_58"/>
          <p:cNvSpPr txBox="1"/>
          <p:nvPr/>
        </p:nvSpPr>
        <p:spPr>
          <a:xfrm>
            <a:off x="2979454" y="1876231"/>
            <a:ext cx="41879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Scatter plot of training set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930a916f6_1_49"/>
          <p:cNvSpPr txBox="1"/>
          <p:nvPr>
            <p:ph type="title"/>
          </p:nvPr>
        </p:nvSpPr>
        <p:spPr>
          <a:xfrm>
            <a:off x="628650" y="200027"/>
            <a:ext cx="82866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None/>
            </a:pPr>
            <a:r>
              <a:rPr lang="ko-KR"/>
              <a:t>EDA Summary</a:t>
            </a:r>
            <a:endParaRPr/>
          </a:p>
        </p:txBody>
      </p:sp>
      <p:pic>
        <p:nvPicPr>
          <p:cNvPr id="201" name="Google Shape;201;g7930a916f6_1_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400" y="2400225"/>
            <a:ext cx="4065550" cy="406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7930a916f6_1_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2400225"/>
            <a:ext cx="4065550" cy="406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7930a916f6_1_49"/>
          <p:cNvSpPr txBox="1"/>
          <p:nvPr/>
        </p:nvSpPr>
        <p:spPr>
          <a:xfrm>
            <a:off x="628650" y="1120325"/>
            <a:ext cx="67788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Skewness and Scaling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7930a916f6_1_49"/>
          <p:cNvSpPr txBox="1"/>
          <p:nvPr/>
        </p:nvSpPr>
        <p:spPr>
          <a:xfrm>
            <a:off x="2034232" y="1967464"/>
            <a:ext cx="565809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Scatter plot of scaled and skewed traing set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930a916f6_1_68"/>
          <p:cNvSpPr txBox="1"/>
          <p:nvPr>
            <p:ph type="title"/>
          </p:nvPr>
        </p:nvSpPr>
        <p:spPr>
          <a:xfrm>
            <a:off x="628650" y="200027"/>
            <a:ext cx="82866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None/>
            </a:pPr>
            <a:r>
              <a:rPr lang="ko-KR"/>
              <a:t>EDA Summary</a:t>
            </a:r>
            <a:endParaRPr/>
          </a:p>
        </p:txBody>
      </p:sp>
      <p:sp>
        <p:nvSpPr>
          <p:cNvPr id="210" name="Google Shape;210;g7930a916f6_1_68"/>
          <p:cNvSpPr txBox="1"/>
          <p:nvPr/>
        </p:nvSpPr>
        <p:spPr>
          <a:xfrm>
            <a:off x="2572967" y="5885637"/>
            <a:ext cx="4397965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-KR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Start variable selection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g7930a916f6_1_68"/>
          <p:cNvSpPr/>
          <p:nvPr/>
        </p:nvSpPr>
        <p:spPr>
          <a:xfrm>
            <a:off x="3384038" y="1346326"/>
            <a:ext cx="2448950" cy="2336809"/>
          </a:xfrm>
          <a:prstGeom prst="ellipse">
            <a:avLst/>
          </a:prstGeom>
          <a:solidFill>
            <a:srgbClr val="2E799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-KR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Train Set</a:t>
            </a:r>
            <a:endParaRPr b="1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2" name="Google Shape;212;g7930a916f6_1_68"/>
          <p:cNvCxnSpPr>
            <a:stCxn id="211" idx="3"/>
          </p:cNvCxnSpPr>
          <p:nvPr/>
        </p:nvCxnSpPr>
        <p:spPr>
          <a:xfrm flipH="1">
            <a:off x="3171778" y="3340917"/>
            <a:ext cx="570900" cy="652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3" name="Google Shape;213;g7930a916f6_1_68"/>
          <p:cNvCxnSpPr>
            <a:stCxn id="211" idx="5"/>
          </p:cNvCxnSpPr>
          <p:nvPr/>
        </p:nvCxnSpPr>
        <p:spPr>
          <a:xfrm>
            <a:off x="5474347" y="3340917"/>
            <a:ext cx="799500" cy="653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4" name="Google Shape;214;g7930a916f6_1_68"/>
          <p:cNvSpPr/>
          <p:nvPr/>
        </p:nvSpPr>
        <p:spPr>
          <a:xfrm>
            <a:off x="2128525" y="3900050"/>
            <a:ext cx="1532700" cy="1551300"/>
          </a:xfrm>
          <a:prstGeom prst="flowChartConnector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7930a916f6_1_68"/>
          <p:cNvSpPr/>
          <p:nvPr/>
        </p:nvSpPr>
        <p:spPr>
          <a:xfrm>
            <a:off x="5559000" y="3976450"/>
            <a:ext cx="1532700" cy="1551300"/>
          </a:xfrm>
          <a:prstGeom prst="flowChartConnector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7930a916f6_1_68"/>
          <p:cNvSpPr txBox="1"/>
          <p:nvPr/>
        </p:nvSpPr>
        <p:spPr>
          <a:xfrm>
            <a:off x="2434425" y="4429025"/>
            <a:ext cx="10530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ko-KR" sz="2400">
                <a:solidFill>
                  <a:schemeClr val="lt1"/>
                </a:solidFill>
              </a:rPr>
              <a:t>T</a:t>
            </a:r>
            <a:r>
              <a:rPr b="1" i="0" lang="ko-K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rain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g7930a916f6_1_68"/>
          <p:cNvSpPr txBox="1"/>
          <p:nvPr/>
        </p:nvSpPr>
        <p:spPr>
          <a:xfrm>
            <a:off x="5611996" y="4472949"/>
            <a:ext cx="16479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ko-KR" sz="2200">
                <a:solidFill>
                  <a:schemeClr val="lt1"/>
                </a:solidFill>
              </a:rPr>
              <a:t>V</a:t>
            </a:r>
            <a:r>
              <a:rPr b="1" i="0" lang="ko-KR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alidation</a:t>
            </a:r>
            <a:endParaRPr b="1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946c28ec9_4_285"/>
          <p:cNvSpPr txBox="1"/>
          <p:nvPr>
            <p:ph type="title"/>
          </p:nvPr>
        </p:nvSpPr>
        <p:spPr>
          <a:xfrm>
            <a:off x="628650" y="200027"/>
            <a:ext cx="82866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None/>
            </a:pPr>
            <a:r>
              <a:rPr lang="ko-KR"/>
              <a:t>EDA Summary</a:t>
            </a:r>
            <a:endParaRPr/>
          </a:p>
        </p:txBody>
      </p:sp>
      <p:sp>
        <p:nvSpPr>
          <p:cNvPr id="223" name="Google Shape;223;g7946c28ec9_4_285"/>
          <p:cNvSpPr/>
          <p:nvPr/>
        </p:nvSpPr>
        <p:spPr>
          <a:xfrm>
            <a:off x="413725" y="1441800"/>
            <a:ext cx="1905600" cy="1855500"/>
          </a:xfrm>
          <a:prstGeom prst="roundRect">
            <a:avLst>
              <a:gd fmla="val 16667" name="adj"/>
            </a:avLst>
          </a:prstGeom>
          <a:solidFill>
            <a:srgbClr val="D0D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7946c28ec9_4_285"/>
          <p:cNvSpPr/>
          <p:nvPr/>
        </p:nvSpPr>
        <p:spPr>
          <a:xfrm>
            <a:off x="2509450" y="1441800"/>
            <a:ext cx="1905600" cy="1855500"/>
          </a:xfrm>
          <a:prstGeom prst="roundRect">
            <a:avLst>
              <a:gd fmla="val 16667" name="adj"/>
            </a:avLst>
          </a:prstGeom>
          <a:solidFill>
            <a:srgbClr val="D0D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7946c28ec9_4_285"/>
          <p:cNvSpPr/>
          <p:nvPr/>
        </p:nvSpPr>
        <p:spPr>
          <a:xfrm>
            <a:off x="4618700" y="1441800"/>
            <a:ext cx="1905600" cy="1855500"/>
          </a:xfrm>
          <a:prstGeom prst="roundRect">
            <a:avLst>
              <a:gd fmla="val 16667" name="adj"/>
            </a:avLst>
          </a:prstGeom>
          <a:solidFill>
            <a:srgbClr val="D0D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7946c28ec9_4_285"/>
          <p:cNvSpPr/>
          <p:nvPr/>
        </p:nvSpPr>
        <p:spPr>
          <a:xfrm>
            <a:off x="6714425" y="1441800"/>
            <a:ext cx="1905600" cy="1855500"/>
          </a:xfrm>
          <a:prstGeom prst="roundRect">
            <a:avLst>
              <a:gd fmla="val 16667" name="adj"/>
            </a:avLst>
          </a:prstGeom>
          <a:solidFill>
            <a:srgbClr val="D0D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7946c28ec9_4_285"/>
          <p:cNvSpPr/>
          <p:nvPr/>
        </p:nvSpPr>
        <p:spPr>
          <a:xfrm>
            <a:off x="413725" y="3738125"/>
            <a:ext cx="1905600" cy="1855500"/>
          </a:xfrm>
          <a:prstGeom prst="roundRect">
            <a:avLst>
              <a:gd fmla="val 16667" name="adj"/>
            </a:avLst>
          </a:prstGeom>
          <a:solidFill>
            <a:srgbClr val="D0D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7946c28ec9_4_285"/>
          <p:cNvSpPr/>
          <p:nvPr/>
        </p:nvSpPr>
        <p:spPr>
          <a:xfrm>
            <a:off x="2509450" y="3738125"/>
            <a:ext cx="1905600" cy="1855500"/>
          </a:xfrm>
          <a:prstGeom prst="roundRect">
            <a:avLst>
              <a:gd fmla="val 16667" name="adj"/>
            </a:avLst>
          </a:prstGeom>
          <a:solidFill>
            <a:srgbClr val="D0D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7946c28ec9_4_285"/>
          <p:cNvSpPr/>
          <p:nvPr/>
        </p:nvSpPr>
        <p:spPr>
          <a:xfrm>
            <a:off x="4618700" y="3738125"/>
            <a:ext cx="1905600" cy="1855500"/>
          </a:xfrm>
          <a:prstGeom prst="roundRect">
            <a:avLst>
              <a:gd fmla="val 16667" name="adj"/>
            </a:avLst>
          </a:prstGeom>
          <a:solidFill>
            <a:srgbClr val="D0D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7946c28ec9_4_285"/>
          <p:cNvSpPr/>
          <p:nvPr/>
        </p:nvSpPr>
        <p:spPr>
          <a:xfrm>
            <a:off x="6714425" y="3738125"/>
            <a:ext cx="1905600" cy="1855500"/>
          </a:xfrm>
          <a:prstGeom prst="roundRect">
            <a:avLst>
              <a:gd fmla="val 16667" name="adj"/>
            </a:avLst>
          </a:prstGeom>
          <a:solidFill>
            <a:srgbClr val="D0D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7946c28ec9_4_285"/>
          <p:cNvSpPr txBox="1"/>
          <p:nvPr/>
        </p:nvSpPr>
        <p:spPr>
          <a:xfrm>
            <a:off x="514350" y="2044500"/>
            <a:ext cx="1690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Murders</a:t>
            </a:r>
            <a:endParaRPr sz="3000">
              <a:solidFill>
                <a:srgbClr val="FF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32" name="Google Shape;232;g7946c28ec9_4_285"/>
          <p:cNvSpPr txBox="1"/>
          <p:nvPr/>
        </p:nvSpPr>
        <p:spPr>
          <a:xfrm>
            <a:off x="2623600" y="2044500"/>
            <a:ext cx="1690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Rapes</a:t>
            </a:r>
            <a:endParaRPr sz="3000">
              <a:solidFill>
                <a:srgbClr val="FF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33" name="Google Shape;233;g7946c28ec9_4_285"/>
          <p:cNvSpPr txBox="1"/>
          <p:nvPr/>
        </p:nvSpPr>
        <p:spPr>
          <a:xfrm>
            <a:off x="4719338" y="2044500"/>
            <a:ext cx="1690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Robberies</a:t>
            </a:r>
            <a:endParaRPr sz="2800">
              <a:solidFill>
                <a:srgbClr val="FF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34" name="Google Shape;234;g7946c28ec9_4_285"/>
          <p:cNvSpPr txBox="1"/>
          <p:nvPr/>
        </p:nvSpPr>
        <p:spPr>
          <a:xfrm>
            <a:off x="6828588" y="2044500"/>
            <a:ext cx="1690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Assaults</a:t>
            </a:r>
            <a:endParaRPr sz="2800">
              <a:solidFill>
                <a:srgbClr val="FF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35" name="Google Shape;235;g7946c28ec9_4_285"/>
          <p:cNvSpPr txBox="1"/>
          <p:nvPr/>
        </p:nvSpPr>
        <p:spPr>
          <a:xfrm>
            <a:off x="514350" y="4340825"/>
            <a:ext cx="1690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rgbClr val="0000FF"/>
                </a:solidFill>
                <a:latin typeface="Do Hyeon"/>
                <a:ea typeface="Do Hyeon"/>
                <a:cs typeface="Do Hyeon"/>
                <a:sym typeface="Do Hyeon"/>
              </a:rPr>
              <a:t>Burglaries</a:t>
            </a:r>
            <a:endParaRPr sz="2600">
              <a:solidFill>
                <a:srgbClr val="0000F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36" name="Google Shape;236;g7946c28ec9_4_285"/>
          <p:cNvSpPr txBox="1"/>
          <p:nvPr/>
        </p:nvSpPr>
        <p:spPr>
          <a:xfrm>
            <a:off x="2623613" y="4340825"/>
            <a:ext cx="1690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rgbClr val="0000FF"/>
                </a:solidFill>
                <a:latin typeface="Do Hyeon"/>
                <a:ea typeface="Do Hyeon"/>
                <a:cs typeface="Do Hyeon"/>
                <a:sym typeface="Do Hyeon"/>
              </a:rPr>
              <a:t>Larcenies</a:t>
            </a:r>
            <a:endParaRPr sz="2600">
              <a:solidFill>
                <a:srgbClr val="0000F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37" name="Google Shape;237;g7946c28ec9_4_285"/>
          <p:cNvSpPr txBox="1"/>
          <p:nvPr/>
        </p:nvSpPr>
        <p:spPr>
          <a:xfrm>
            <a:off x="6828575" y="4340825"/>
            <a:ext cx="1690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rgbClr val="0000FF"/>
                </a:solidFill>
                <a:latin typeface="Do Hyeon"/>
                <a:ea typeface="Do Hyeon"/>
                <a:cs typeface="Do Hyeon"/>
                <a:sym typeface="Do Hyeon"/>
              </a:rPr>
              <a:t>Arson</a:t>
            </a:r>
            <a:r>
              <a:rPr lang="ko-KR" sz="2600">
                <a:solidFill>
                  <a:srgbClr val="0000FF"/>
                </a:solidFill>
                <a:latin typeface="Do Hyeon"/>
                <a:ea typeface="Do Hyeon"/>
                <a:cs typeface="Do Hyeon"/>
                <a:sym typeface="Do Hyeon"/>
              </a:rPr>
              <a:t>s</a:t>
            </a:r>
            <a:endParaRPr sz="2600">
              <a:solidFill>
                <a:srgbClr val="0000F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38" name="Google Shape;238;g7946c28ec9_4_285"/>
          <p:cNvSpPr txBox="1"/>
          <p:nvPr/>
        </p:nvSpPr>
        <p:spPr>
          <a:xfrm>
            <a:off x="4719325" y="4340825"/>
            <a:ext cx="1690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rgbClr val="0000FF"/>
                </a:solidFill>
                <a:latin typeface="Do Hyeon"/>
                <a:ea typeface="Do Hyeon"/>
                <a:cs typeface="Do Hyeon"/>
                <a:sym typeface="Do Hyeon"/>
              </a:rPr>
              <a:t>AutoTheft</a:t>
            </a:r>
            <a:endParaRPr sz="2600">
              <a:solidFill>
                <a:srgbClr val="0000F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"/>
          <p:cNvSpPr txBox="1"/>
          <p:nvPr>
            <p:ph type="title"/>
          </p:nvPr>
        </p:nvSpPr>
        <p:spPr>
          <a:xfrm>
            <a:off x="628650" y="200027"/>
            <a:ext cx="8286750" cy="5746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44" name="Google Shape;244;p1"/>
          <p:cNvSpPr/>
          <p:nvPr/>
        </p:nvSpPr>
        <p:spPr>
          <a:xfrm>
            <a:off x="-1253447" y="0"/>
            <a:ext cx="10921429" cy="2003461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42482" y="2590800"/>
            <a:ext cx="10099497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"/>
          <p:cNvSpPr txBox="1"/>
          <p:nvPr/>
        </p:nvSpPr>
        <p:spPr>
          <a:xfrm>
            <a:off x="233849" y="2967335"/>
            <a:ext cx="868155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Bayesian regression</a:t>
            </a:r>
            <a:endParaRPr b="1" i="0" sz="5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930a916f6_4_3"/>
          <p:cNvSpPr txBox="1"/>
          <p:nvPr>
            <p:ph type="title"/>
          </p:nvPr>
        </p:nvSpPr>
        <p:spPr>
          <a:xfrm>
            <a:off x="628650" y="200027"/>
            <a:ext cx="82866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None/>
            </a:pPr>
            <a:r>
              <a:rPr lang="ko-KR"/>
              <a:t>Bayesian regression</a:t>
            </a:r>
            <a:endParaRPr/>
          </a:p>
        </p:txBody>
      </p:sp>
      <p:grpSp>
        <p:nvGrpSpPr>
          <p:cNvPr id="253" name="Google Shape;253;g7930a916f6_4_3"/>
          <p:cNvGrpSpPr/>
          <p:nvPr/>
        </p:nvGrpSpPr>
        <p:grpSpPr>
          <a:xfrm>
            <a:off x="350287" y="2154489"/>
            <a:ext cx="8443425" cy="4420450"/>
            <a:chOff x="350275" y="1712700"/>
            <a:chExt cx="8443425" cy="4420450"/>
          </a:xfrm>
        </p:grpSpPr>
        <p:pic>
          <p:nvPicPr>
            <p:cNvPr id="254" name="Google Shape;254;g7930a916f6_4_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0275" y="1712701"/>
              <a:ext cx="4952524" cy="3262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g7930a916f6_4_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0275" y="4974767"/>
              <a:ext cx="4952524" cy="11583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g7930a916f6_4_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02800" y="1712700"/>
              <a:ext cx="3490900" cy="162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g7930a916f6_4_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302800" y="3333685"/>
              <a:ext cx="3490900" cy="16921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8" name="Google Shape;258;g7930a916f6_4_3"/>
          <p:cNvSpPr txBox="1"/>
          <p:nvPr/>
        </p:nvSpPr>
        <p:spPr>
          <a:xfrm>
            <a:off x="350275" y="1203050"/>
            <a:ext cx="8091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</a:t>
            </a:r>
            <a:r>
              <a:rPr b="1" i="0" lang="ko-KR" sz="2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) </a:t>
            </a: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Bayesian regression code </a:t>
            </a:r>
            <a:r>
              <a:rPr b="1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lang="ko-KR" sz="2400"/>
              <a:t>’bayes_reg’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930a916f6_4_40"/>
          <p:cNvSpPr txBox="1"/>
          <p:nvPr>
            <p:ph type="title"/>
          </p:nvPr>
        </p:nvSpPr>
        <p:spPr>
          <a:xfrm>
            <a:off x="628650" y="200027"/>
            <a:ext cx="82866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None/>
            </a:pPr>
            <a:r>
              <a:rPr lang="ko-KR"/>
              <a:t>Bayesian regression</a:t>
            </a:r>
            <a:endParaRPr/>
          </a:p>
        </p:txBody>
      </p:sp>
      <p:grpSp>
        <p:nvGrpSpPr>
          <p:cNvPr id="265" name="Google Shape;265;g7930a916f6_4_40"/>
          <p:cNvGrpSpPr/>
          <p:nvPr/>
        </p:nvGrpSpPr>
        <p:grpSpPr>
          <a:xfrm>
            <a:off x="628643" y="1808598"/>
            <a:ext cx="4416837" cy="4096459"/>
            <a:chOff x="1843873" y="1000100"/>
            <a:chExt cx="5456253" cy="5684000"/>
          </a:xfrm>
        </p:grpSpPr>
        <p:pic>
          <p:nvPicPr>
            <p:cNvPr id="266" name="Google Shape;266;g7930a916f6_4_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43873" y="1000100"/>
              <a:ext cx="5456251" cy="781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Google Shape;267;g7930a916f6_4_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43875" y="1781232"/>
              <a:ext cx="5456249" cy="30000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g7930a916f6_4_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43875" y="4774415"/>
              <a:ext cx="5456251" cy="19096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9" name="Google Shape;269;g7930a916f6_4_40"/>
          <p:cNvSpPr txBox="1"/>
          <p:nvPr/>
        </p:nvSpPr>
        <p:spPr>
          <a:xfrm>
            <a:off x="503434" y="1161189"/>
            <a:ext cx="608230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ⅱ) Bayesian error code </a:t>
            </a:r>
            <a:r>
              <a:rPr b="1" lang="ko-KR" sz="2400">
                <a:solidFill>
                  <a:schemeClr val="dk1"/>
                </a:solidFill>
              </a:rPr>
              <a:t>-’bayes_err’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7930a916f6_4_40"/>
          <p:cNvSpPr txBox="1"/>
          <p:nvPr/>
        </p:nvSpPr>
        <p:spPr>
          <a:xfrm>
            <a:off x="1684948" y="6029250"/>
            <a:ext cx="723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00FF"/>
                </a:solidFill>
              </a:rPr>
              <a:t>bayes_err(범죄</a:t>
            </a:r>
            <a:r>
              <a:rPr b="1" lang="ko-KR" sz="2400">
                <a:solidFill>
                  <a:srgbClr val="0000FF"/>
                </a:solidFill>
              </a:rPr>
              <a:t>명, sample 수, transform 형태</a:t>
            </a:r>
            <a:r>
              <a:rPr b="1" lang="ko-KR" sz="2400">
                <a:solidFill>
                  <a:srgbClr val="0000FF"/>
                </a:solidFill>
              </a:rPr>
              <a:t>)</a:t>
            </a:r>
            <a:endParaRPr b="0" i="0" sz="28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/>
          <p:nvPr>
            <p:ph type="title"/>
          </p:nvPr>
        </p:nvSpPr>
        <p:spPr>
          <a:xfrm>
            <a:off x="628650" y="200027"/>
            <a:ext cx="8286750" cy="5746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None/>
            </a:pPr>
            <a:r>
              <a:rPr lang="ko-KR"/>
              <a:t>Bayesian regression</a:t>
            </a:r>
            <a:endParaRPr/>
          </a:p>
        </p:txBody>
      </p:sp>
      <p:sp>
        <p:nvSpPr>
          <p:cNvPr id="276" name="Google Shape;276;p30"/>
          <p:cNvSpPr txBox="1"/>
          <p:nvPr/>
        </p:nvSpPr>
        <p:spPr>
          <a:xfrm>
            <a:off x="388946" y="1077505"/>
            <a:ext cx="414883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murders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77" name="Google Shape;277;p30"/>
          <p:cNvGraphicFramePr/>
          <p:nvPr/>
        </p:nvGraphicFramePr>
        <p:xfrm>
          <a:off x="1722660" y="2633250"/>
          <a:ext cx="6098730" cy="4024723"/>
        </p:xfrm>
        <a:graphic>
          <a:graphicData uri="http://schemas.openxmlformats.org/drawingml/2006/chart">
            <c:chart r:id="rId3"/>
          </a:graphicData>
        </a:graphic>
      </p:graphicFrame>
      <p:sp>
        <p:nvSpPr>
          <p:cNvPr id="278" name="Google Shape;278;p30"/>
          <p:cNvSpPr txBox="1"/>
          <p:nvPr/>
        </p:nvSpPr>
        <p:spPr>
          <a:xfrm>
            <a:off x="1607584" y="1763044"/>
            <a:ext cx="632888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Bayes imputation error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vs</a:t>
            </a:r>
            <a:r>
              <a:rPr b="1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mean imputation error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(sample number = 1000)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1"/>
          <p:cNvSpPr txBox="1"/>
          <p:nvPr>
            <p:ph type="title"/>
          </p:nvPr>
        </p:nvSpPr>
        <p:spPr>
          <a:xfrm>
            <a:off x="628650" y="200027"/>
            <a:ext cx="8286750" cy="5746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None/>
            </a:pPr>
            <a:r>
              <a:rPr lang="ko-KR"/>
              <a:t>Bayesian regression</a:t>
            </a:r>
            <a:endParaRPr/>
          </a:p>
        </p:txBody>
      </p:sp>
      <p:sp>
        <p:nvSpPr>
          <p:cNvPr id="284" name="Google Shape;284;p31"/>
          <p:cNvSpPr txBox="1"/>
          <p:nvPr/>
        </p:nvSpPr>
        <p:spPr>
          <a:xfrm>
            <a:off x="388946" y="1077505"/>
            <a:ext cx="414883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rapes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1"/>
          <p:cNvSpPr txBox="1"/>
          <p:nvPr/>
        </p:nvSpPr>
        <p:spPr>
          <a:xfrm>
            <a:off x="1607584" y="1763044"/>
            <a:ext cx="632888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Bayes imputation error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vs</a:t>
            </a:r>
            <a:r>
              <a:rPr b="1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mean imputation error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(sample number = 1000)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86" name="Google Shape;286;p31"/>
          <p:cNvGraphicFramePr/>
          <p:nvPr/>
        </p:nvGraphicFramePr>
        <p:xfrm>
          <a:off x="1724024" y="2694698"/>
          <a:ext cx="6096000" cy="4064100"/>
        </p:xfrm>
        <a:graphic>
          <a:graphicData uri="http://schemas.openxmlformats.org/drawingml/2006/chart">
            <c:chart r:id="rId3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946c28ec9_6_114"/>
          <p:cNvSpPr txBox="1"/>
          <p:nvPr>
            <p:ph type="title"/>
          </p:nvPr>
        </p:nvSpPr>
        <p:spPr>
          <a:xfrm>
            <a:off x="556731" y="158930"/>
            <a:ext cx="82866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None/>
            </a:pPr>
            <a:r>
              <a:rPr lang="ko-KR" sz="3000"/>
              <a:t>Project Goal</a:t>
            </a:r>
            <a:endParaRPr sz="3000"/>
          </a:p>
        </p:txBody>
      </p:sp>
      <p:sp>
        <p:nvSpPr>
          <p:cNvPr id="107" name="Google Shape;107;g7946c28ec9_6_114"/>
          <p:cNvSpPr/>
          <p:nvPr/>
        </p:nvSpPr>
        <p:spPr>
          <a:xfrm>
            <a:off x="2504650" y="2782950"/>
            <a:ext cx="5287500" cy="2723400"/>
          </a:xfrm>
          <a:prstGeom prst="snip1Rect">
            <a:avLst>
              <a:gd fmla="val 16667" name="adj"/>
            </a:avLst>
          </a:prstGeom>
          <a:solidFill>
            <a:srgbClr val="8888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7946c28ec9_6_114"/>
          <p:cNvSpPr txBox="1"/>
          <p:nvPr/>
        </p:nvSpPr>
        <p:spPr>
          <a:xfrm>
            <a:off x="2330325" y="3711525"/>
            <a:ext cx="56538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Bayesian inference를 활용하여 </a:t>
            </a:r>
            <a:endParaRPr sz="2800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결측된 Y변수(범죄 발생 수) imputation</a:t>
            </a:r>
            <a:endParaRPr sz="2800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109" name="Google Shape;109;g7946c28ec9_6_114"/>
          <p:cNvGrpSpPr/>
          <p:nvPr/>
        </p:nvGrpSpPr>
        <p:grpSpPr>
          <a:xfrm>
            <a:off x="556723" y="1562961"/>
            <a:ext cx="2924157" cy="2723358"/>
            <a:chOff x="218650" y="1102235"/>
            <a:chExt cx="3661604" cy="3410165"/>
          </a:xfrm>
        </p:grpSpPr>
        <p:sp>
          <p:nvSpPr>
            <p:cNvPr id="110" name="Google Shape;110;g7946c28ec9_6_114"/>
            <p:cNvSpPr/>
            <p:nvPr/>
          </p:nvSpPr>
          <p:spPr>
            <a:xfrm>
              <a:off x="218650" y="1391500"/>
              <a:ext cx="3120900" cy="31209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g7946c28ec9_6_114"/>
            <p:cNvSpPr/>
            <p:nvPr/>
          </p:nvSpPr>
          <p:spPr>
            <a:xfrm>
              <a:off x="516850" y="1689700"/>
              <a:ext cx="2524500" cy="2524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g7946c28ec9_6_114"/>
            <p:cNvSpPr/>
            <p:nvPr/>
          </p:nvSpPr>
          <p:spPr>
            <a:xfrm>
              <a:off x="820000" y="2017600"/>
              <a:ext cx="1918200" cy="19182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g7946c28ec9_6_114"/>
            <p:cNvSpPr/>
            <p:nvPr/>
          </p:nvSpPr>
          <p:spPr>
            <a:xfrm>
              <a:off x="1128250" y="2325850"/>
              <a:ext cx="1301700" cy="1301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4" name="Google Shape;114;g7946c28ec9_6_114"/>
            <p:cNvCxnSpPr/>
            <p:nvPr/>
          </p:nvCxnSpPr>
          <p:spPr>
            <a:xfrm flipH="1" rot="10800000">
              <a:off x="1785725" y="1765750"/>
              <a:ext cx="1451100" cy="1192800"/>
            </a:xfrm>
            <a:prstGeom prst="straightConnector1">
              <a:avLst/>
            </a:prstGeom>
            <a:noFill/>
            <a:ln cap="flat" cmpd="sng" w="152400">
              <a:solidFill>
                <a:srgbClr val="2E799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5" name="Google Shape;115;g7946c28ec9_6_114"/>
            <p:cNvSpPr/>
            <p:nvPr/>
          </p:nvSpPr>
          <p:spPr>
            <a:xfrm rot="8100000">
              <a:off x="2935239" y="1371397"/>
              <a:ext cx="934229" cy="417476"/>
            </a:xfrm>
            <a:prstGeom prst="chevron">
              <a:avLst>
                <a:gd fmla="val 50000" name="adj"/>
              </a:avLst>
            </a:prstGeom>
            <a:solidFill>
              <a:srgbClr val="2E79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g7946c28ec9_6_114"/>
            <p:cNvSpPr/>
            <p:nvPr/>
          </p:nvSpPr>
          <p:spPr>
            <a:xfrm>
              <a:off x="1494175" y="2686875"/>
              <a:ext cx="574800" cy="574800"/>
            </a:xfrm>
            <a:prstGeom prst="ellipse">
              <a:avLst/>
            </a:prstGeom>
            <a:solidFill>
              <a:srgbClr val="2E79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"/>
          <p:cNvSpPr txBox="1"/>
          <p:nvPr>
            <p:ph type="title"/>
          </p:nvPr>
        </p:nvSpPr>
        <p:spPr>
          <a:xfrm>
            <a:off x="628650" y="200027"/>
            <a:ext cx="8286750" cy="5746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None/>
            </a:pPr>
            <a:r>
              <a:rPr lang="ko-KR"/>
              <a:t>Bayesian regression</a:t>
            </a:r>
            <a:endParaRPr/>
          </a:p>
        </p:txBody>
      </p:sp>
      <p:sp>
        <p:nvSpPr>
          <p:cNvPr id="292" name="Google Shape;292;p32"/>
          <p:cNvSpPr txBox="1"/>
          <p:nvPr/>
        </p:nvSpPr>
        <p:spPr>
          <a:xfrm>
            <a:off x="388946" y="1077505"/>
            <a:ext cx="414883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robberies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93" name="Google Shape;293;p32"/>
          <p:cNvGraphicFramePr/>
          <p:nvPr/>
        </p:nvGraphicFramePr>
        <p:xfrm>
          <a:off x="1722660" y="2633250"/>
          <a:ext cx="6098730" cy="4024723"/>
        </p:xfrm>
        <a:graphic>
          <a:graphicData uri="http://schemas.openxmlformats.org/drawingml/2006/chart">
            <c:chart r:id="rId3"/>
          </a:graphicData>
        </a:graphic>
      </p:graphicFrame>
      <p:sp>
        <p:nvSpPr>
          <p:cNvPr id="294" name="Google Shape;294;p32"/>
          <p:cNvSpPr txBox="1"/>
          <p:nvPr/>
        </p:nvSpPr>
        <p:spPr>
          <a:xfrm>
            <a:off x="1607584" y="1763044"/>
            <a:ext cx="632888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Bayes imputation error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vs</a:t>
            </a:r>
            <a:r>
              <a:rPr b="1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mean imputation error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(sample number = 1000)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3"/>
          <p:cNvSpPr txBox="1"/>
          <p:nvPr>
            <p:ph type="title"/>
          </p:nvPr>
        </p:nvSpPr>
        <p:spPr>
          <a:xfrm>
            <a:off x="628650" y="200027"/>
            <a:ext cx="8286750" cy="5746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None/>
            </a:pPr>
            <a:r>
              <a:rPr lang="ko-KR"/>
              <a:t>Bayesian regression</a:t>
            </a:r>
            <a:endParaRPr/>
          </a:p>
        </p:txBody>
      </p:sp>
      <p:sp>
        <p:nvSpPr>
          <p:cNvPr id="300" name="Google Shape;300;p33"/>
          <p:cNvSpPr txBox="1"/>
          <p:nvPr/>
        </p:nvSpPr>
        <p:spPr>
          <a:xfrm>
            <a:off x="388946" y="1077505"/>
            <a:ext cx="414883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assaults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01" name="Google Shape;301;p33"/>
          <p:cNvGraphicFramePr/>
          <p:nvPr/>
        </p:nvGraphicFramePr>
        <p:xfrm>
          <a:off x="1722660" y="2633250"/>
          <a:ext cx="6098730" cy="4024723"/>
        </p:xfrm>
        <a:graphic>
          <a:graphicData uri="http://schemas.openxmlformats.org/drawingml/2006/chart">
            <c:chart r:id="rId3"/>
          </a:graphicData>
        </a:graphic>
      </p:graphicFrame>
      <p:sp>
        <p:nvSpPr>
          <p:cNvPr id="302" name="Google Shape;302;p33"/>
          <p:cNvSpPr txBox="1"/>
          <p:nvPr/>
        </p:nvSpPr>
        <p:spPr>
          <a:xfrm>
            <a:off x="1607584" y="1763044"/>
            <a:ext cx="632888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Bayes imputation error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vs</a:t>
            </a:r>
            <a:r>
              <a:rPr b="1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mean imputation error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(sample number = 10)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4"/>
          <p:cNvSpPr txBox="1"/>
          <p:nvPr>
            <p:ph type="title"/>
          </p:nvPr>
        </p:nvSpPr>
        <p:spPr>
          <a:xfrm>
            <a:off x="628650" y="200027"/>
            <a:ext cx="8286750" cy="5746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None/>
            </a:pPr>
            <a:r>
              <a:rPr lang="ko-KR"/>
              <a:t>Bayesian regression</a:t>
            </a:r>
            <a:endParaRPr/>
          </a:p>
        </p:txBody>
      </p:sp>
      <p:sp>
        <p:nvSpPr>
          <p:cNvPr id="308" name="Google Shape;308;p34"/>
          <p:cNvSpPr txBox="1"/>
          <p:nvPr/>
        </p:nvSpPr>
        <p:spPr>
          <a:xfrm>
            <a:off x="388946" y="1077505"/>
            <a:ext cx="414883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burglaries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09" name="Google Shape;309;p34"/>
          <p:cNvGraphicFramePr/>
          <p:nvPr/>
        </p:nvGraphicFramePr>
        <p:xfrm>
          <a:off x="1722660" y="2633250"/>
          <a:ext cx="6098730" cy="4024723"/>
        </p:xfrm>
        <a:graphic>
          <a:graphicData uri="http://schemas.openxmlformats.org/drawingml/2006/chart">
            <c:chart r:id="rId3"/>
          </a:graphicData>
        </a:graphic>
      </p:graphicFrame>
      <p:sp>
        <p:nvSpPr>
          <p:cNvPr id="310" name="Google Shape;310;p34"/>
          <p:cNvSpPr txBox="1"/>
          <p:nvPr/>
        </p:nvSpPr>
        <p:spPr>
          <a:xfrm>
            <a:off x="1607584" y="1763044"/>
            <a:ext cx="632888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Bayes imputation error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vs</a:t>
            </a:r>
            <a:r>
              <a:rPr b="1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mean imputation error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(sample number = 10)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5"/>
          <p:cNvSpPr txBox="1"/>
          <p:nvPr>
            <p:ph type="title"/>
          </p:nvPr>
        </p:nvSpPr>
        <p:spPr>
          <a:xfrm>
            <a:off x="628650" y="200027"/>
            <a:ext cx="8286750" cy="5746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None/>
            </a:pPr>
            <a:r>
              <a:rPr lang="ko-KR"/>
              <a:t>Bayesian regression</a:t>
            </a:r>
            <a:endParaRPr/>
          </a:p>
        </p:txBody>
      </p:sp>
      <p:sp>
        <p:nvSpPr>
          <p:cNvPr id="316" name="Google Shape;316;p35"/>
          <p:cNvSpPr txBox="1"/>
          <p:nvPr/>
        </p:nvSpPr>
        <p:spPr>
          <a:xfrm>
            <a:off x="388946" y="1077505"/>
            <a:ext cx="414883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larcenies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5"/>
          <p:cNvSpPr txBox="1"/>
          <p:nvPr/>
        </p:nvSpPr>
        <p:spPr>
          <a:xfrm>
            <a:off x="1607584" y="1763044"/>
            <a:ext cx="632888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Bayes imputation error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vs</a:t>
            </a:r>
            <a:r>
              <a:rPr b="1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mean imputation error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(sample number = 1000)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8" name="Google Shape;318;p35"/>
          <p:cNvGraphicFramePr/>
          <p:nvPr/>
        </p:nvGraphicFramePr>
        <p:xfrm>
          <a:off x="1724024" y="2593973"/>
          <a:ext cx="6096000" cy="4064000"/>
        </p:xfrm>
        <a:graphic>
          <a:graphicData uri="http://schemas.openxmlformats.org/drawingml/2006/chart">
            <c:chart r:id="rId3"/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6"/>
          <p:cNvSpPr txBox="1"/>
          <p:nvPr>
            <p:ph type="title"/>
          </p:nvPr>
        </p:nvSpPr>
        <p:spPr>
          <a:xfrm>
            <a:off x="628650" y="200027"/>
            <a:ext cx="8286750" cy="5746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None/>
            </a:pPr>
            <a:r>
              <a:rPr lang="ko-KR"/>
              <a:t>Bayesian regression</a:t>
            </a:r>
            <a:endParaRPr/>
          </a:p>
        </p:txBody>
      </p:sp>
      <p:sp>
        <p:nvSpPr>
          <p:cNvPr id="324" name="Google Shape;324;p36"/>
          <p:cNvSpPr txBox="1"/>
          <p:nvPr/>
        </p:nvSpPr>
        <p:spPr>
          <a:xfrm>
            <a:off x="388946" y="1077505"/>
            <a:ext cx="414883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7. autoTheft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25" name="Google Shape;325;p36"/>
          <p:cNvGraphicFramePr/>
          <p:nvPr/>
        </p:nvGraphicFramePr>
        <p:xfrm>
          <a:off x="1559148" y="2633250"/>
          <a:ext cx="6098730" cy="4024723"/>
        </p:xfrm>
        <a:graphic>
          <a:graphicData uri="http://schemas.openxmlformats.org/drawingml/2006/chart">
            <c:chart r:id="rId3"/>
          </a:graphicData>
        </a:graphic>
      </p:graphicFrame>
      <p:sp>
        <p:nvSpPr>
          <p:cNvPr id="326" name="Google Shape;326;p36"/>
          <p:cNvSpPr txBox="1"/>
          <p:nvPr/>
        </p:nvSpPr>
        <p:spPr>
          <a:xfrm>
            <a:off x="1607584" y="1763044"/>
            <a:ext cx="632888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Bayes imputation error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vs</a:t>
            </a:r>
            <a:r>
              <a:rPr b="1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mean imputation error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(sample number = 10)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7"/>
          <p:cNvSpPr txBox="1"/>
          <p:nvPr>
            <p:ph type="title"/>
          </p:nvPr>
        </p:nvSpPr>
        <p:spPr>
          <a:xfrm>
            <a:off x="628650" y="200027"/>
            <a:ext cx="8286750" cy="5746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None/>
            </a:pPr>
            <a:r>
              <a:rPr lang="ko-KR"/>
              <a:t>Bayesian regression</a:t>
            </a:r>
            <a:endParaRPr/>
          </a:p>
        </p:txBody>
      </p:sp>
      <p:sp>
        <p:nvSpPr>
          <p:cNvPr id="333" name="Google Shape;333;p37"/>
          <p:cNvSpPr txBox="1"/>
          <p:nvPr/>
        </p:nvSpPr>
        <p:spPr>
          <a:xfrm>
            <a:off x="388946" y="1077505"/>
            <a:ext cx="414883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8. arsons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34" name="Google Shape;334;p37"/>
          <p:cNvGraphicFramePr/>
          <p:nvPr/>
        </p:nvGraphicFramePr>
        <p:xfrm>
          <a:off x="1722660" y="2633250"/>
          <a:ext cx="6098730" cy="4024723"/>
        </p:xfrm>
        <a:graphic>
          <a:graphicData uri="http://schemas.openxmlformats.org/drawingml/2006/chart">
            <c:chart r:id="rId3"/>
          </a:graphicData>
        </a:graphic>
      </p:graphicFrame>
      <p:sp>
        <p:nvSpPr>
          <p:cNvPr id="335" name="Google Shape;335;p37"/>
          <p:cNvSpPr txBox="1"/>
          <p:nvPr/>
        </p:nvSpPr>
        <p:spPr>
          <a:xfrm>
            <a:off x="1607584" y="1763044"/>
            <a:ext cx="632888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Bayes imputation error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vs</a:t>
            </a:r>
            <a:r>
              <a:rPr b="1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mean imputation error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(sample number = 1000)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3"/>
          <p:cNvSpPr txBox="1"/>
          <p:nvPr>
            <p:ph type="title"/>
          </p:nvPr>
        </p:nvSpPr>
        <p:spPr>
          <a:xfrm>
            <a:off x="628650" y="200027"/>
            <a:ext cx="8286750" cy="5746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41" name="Google Shape;341;p43"/>
          <p:cNvSpPr/>
          <p:nvPr/>
        </p:nvSpPr>
        <p:spPr>
          <a:xfrm>
            <a:off x="-1253447" y="0"/>
            <a:ext cx="10921429" cy="2003461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19192" y="2280006"/>
            <a:ext cx="10099497" cy="2297987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3"/>
          <p:cNvSpPr txBox="1"/>
          <p:nvPr/>
        </p:nvSpPr>
        <p:spPr>
          <a:xfrm>
            <a:off x="231224" y="2551837"/>
            <a:ext cx="8681551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400">
                <a:solidFill>
                  <a:schemeClr val="lt1"/>
                </a:solidFill>
              </a:rPr>
              <a:t>Other Methods</a:t>
            </a:r>
            <a:r>
              <a:rPr b="1" i="0" lang="ko-KR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LASSO</a:t>
            </a:r>
            <a:endParaRPr b="1" i="0" sz="5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/>
          <p:nvPr>
            <p:ph type="title"/>
          </p:nvPr>
        </p:nvSpPr>
        <p:spPr>
          <a:xfrm>
            <a:off x="556731" y="158930"/>
            <a:ext cx="8286750" cy="5746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None/>
            </a:pPr>
            <a:r>
              <a:rPr lang="ko-KR" sz="3000"/>
              <a:t>LASSO</a:t>
            </a:r>
            <a:endParaRPr sz="3000"/>
          </a:p>
        </p:txBody>
      </p:sp>
      <p:sp>
        <p:nvSpPr>
          <p:cNvPr id="349" name="Google Shape;349;p44"/>
          <p:cNvSpPr txBox="1"/>
          <p:nvPr/>
        </p:nvSpPr>
        <p:spPr>
          <a:xfrm>
            <a:off x="429525" y="1603975"/>
            <a:ext cx="81987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latin typeface="Do Hyeon"/>
                <a:ea typeface="Do Hyeon"/>
                <a:cs typeface="Do Hyeon"/>
                <a:sym typeface="Do Hyeon"/>
              </a:rPr>
              <a:t>Lasso</a:t>
            </a:r>
            <a:r>
              <a:rPr b="1" lang="ko-KR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(Least Absolute Shrinkage and Selection Operator)</a:t>
            </a:r>
            <a:r>
              <a:rPr lang="ko-KR" sz="2800">
                <a:latin typeface="Do Hyeon"/>
                <a:ea typeface="Do Hyeon"/>
                <a:cs typeface="Do Hyeon"/>
                <a:sym typeface="Do Hyeon"/>
              </a:rPr>
              <a:t> 란?</a:t>
            </a:r>
            <a:endParaRPr sz="2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50" name="Google Shape;350;p44"/>
          <p:cNvSpPr txBox="1"/>
          <p:nvPr/>
        </p:nvSpPr>
        <p:spPr>
          <a:xfrm>
            <a:off x="429525" y="2392600"/>
            <a:ext cx="8028900" cy="3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Do Hyeon"/>
                <a:ea typeface="Do Hyeon"/>
                <a:cs typeface="Do Hyeon"/>
                <a:sym typeface="Do Hyeon"/>
              </a:rPr>
              <a:t>기존의 Linear Regression에서 적절한 가중치와 편향을 찾아내는 것이 관건이었다면, LASSO(Least Absolute Shrinkage and Selection Operator)는 거기에 덧붙여서 </a:t>
            </a:r>
            <a:r>
              <a:rPr lang="ko-KR" sz="2400">
                <a:solidFill>
                  <a:srgbClr val="0000FF"/>
                </a:solidFill>
                <a:latin typeface="Do Hyeon"/>
                <a:ea typeface="Do Hyeon"/>
                <a:cs typeface="Do Hyeon"/>
                <a:sym typeface="Do Hyeon"/>
              </a:rPr>
              <a:t>추가 제약조건(L1 Norm)</a:t>
            </a:r>
            <a:r>
              <a:rPr lang="ko-KR" sz="2400">
                <a:latin typeface="Do Hyeon"/>
                <a:ea typeface="Do Hyeon"/>
                <a:cs typeface="Do Hyeon"/>
                <a:sym typeface="Do Hyeon"/>
              </a:rPr>
              <a:t>을 준다. 그 제약조건은 MSE가 최소가 되게 하는 가중치와 편향을 찾는 데 동시에 가중치들의 절대값들의 합, 즉 가중치의 절대값들이 최소가 되게 해야한다는 것이다. 다시 말해서 </a:t>
            </a:r>
            <a:r>
              <a:rPr lang="ko-KR" sz="2400">
                <a:solidFill>
                  <a:srgbClr val="0000FF"/>
                </a:solidFill>
                <a:latin typeface="Do Hyeon"/>
                <a:ea typeface="Do Hyeon"/>
                <a:cs typeface="Do Hyeon"/>
                <a:sym typeface="Do Hyeon"/>
              </a:rPr>
              <a:t>가중치의 모든 원소가 0이 되거나 0에 가깝게 되게 하는 것</a:t>
            </a:r>
            <a:r>
              <a:rPr lang="ko-KR" sz="2400">
                <a:latin typeface="Do Hyeon"/>
                <a:ea typeface="Do Hyeon"/>
                <a:cs typeface="Do Hyeon"/>
                <a:sym typeface="Do Hyeon"/>
              </a:rPr>
              <a:t>이다. </a:t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7946c28ec9_4_240"/>
          <p:cNvSpPr txBox="1"/>
          <p:nvPr>
            <p:ph type="title"/>
          </p:nvPr>
        </p:nvSpPr>
        <p:spPr>
          <a:xfrm>
            <a:off x="556731" y="158930"/>
            <a:ext cx="82866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None/>
            </a:pPr>
            <a:r>
              <a:rPr lang="ko-KR" sz="3000"/>
              <a:t>LASSO</a:t>
            </a:r>
            <a:endParaRPr sz="3000"/>
          </a:p>
        </p:txBody>
      </p:sp>
      <p:sp>
        <p:nvSpPr>
          <p:cNvPr id="356" name="Google Shape;356;g7946c28ec9_4_240"/>
          <p:cNvSpPr txBox="1"/>
          <p:nvPr/>
        </p:nvSpPr>
        <p:spPr>
          <a:xfrm>
            <a:off x="429525" y="1603975"/>
            <a:ext cx="81987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latin typeface="Do Hyeon"/>
                <a:ea typeface="Do Hyeon"/>
                <a:cs typeface="Do Hyeon"/>
                <a:sym typeface="Do Hyeon"/>
              </a:rPr>
              <a:t>Lasso</a:t>
            </a:r>
            <a:r>
              <a:rPr b="1" lang="ko-KR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(Least Absolute Shrinkage and Selection Operator)</a:t>
            </a:r>
            <a:r>
              <a:rPr lang="ko-KR" sz="2800">
                <a:latin typeface="Do Hyeon"/>
                <a:ea typeface="Do Hyeon"/>
                <a:cs typeface="Do Hyeon"/>
                <a:sym typeface="Do Hyeon"/>
              </a:rPr>
              <a:t> 란?</a:t>
            </a:r>
            <a:endParaRPr sz="28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57" name="Google Shape;357;g7946c28ec9_4_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725" y="2478251"/>
            <a:ext cx="4697976" cy="211047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g7946c28ec9_4_240"/>
          <p:cNvSpPr/>
          <p:nvPr/>
        </p:nvSpPr>
        <p:spPr>
          <a:xfrm>
            <a:off x="3761250" y="3535575"/>
            <a:ext cx="1717500" cy="120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7946c28ec9_4_240"/>
          <p:cNvSpPr txBox="1"/>
          <p:nvPr/>
        </p:nvSpPr>
        <p:spPr>
          <a:xfrm>
            <a:off x="4174975" y="4826925"/>
            <a:ext cx="17679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L1 Penalty</a:t>
            </a:r>
            <a:endParaRPr b="1"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5"/>
          <p:cNvSpPr txBox="1"/>
          <p:nvPr>
            <p:ph type="title"/>
          </p:nvPr>
        </p:nvSpPr>
        <p:spPr>
          <a:xfrm>
            <a:off x="556731" y="158930"/>
            <a:ext cx="8286750" cy="5746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None/>
            </a:pPr>
            <a:r>
              <a:rPr lang="ko-KR" sz="3000"/>
              <a:t>LASSO</a:t>
            </a:r>
            <a:endParaRPr sz="3000"/>
          </a:p>
        </p:txBody>
      </p:sp>
      <p:pic>
        <p:nvPicPr>
          <p:cNvPr id="365" name="Google Shape;36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725" y="2385150"/>
            <a:ext cx="3782150" cy="365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9650" y="2461350"/>
            <a:ext cx="3782150" cy="344264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 txBox="1"/>
          <p:nvPr/>
        </p:nvSpPr>
        <p:spPr>
          <a:xfrm>
            <a:off x="279849" y="1825350"/>
            <a:ext cx="44883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Do Hyeon"/>
                <a:ea typeface="Do Hyeon"/>
                <a:cs typeface="Do Hyeon"/>
                <a:sym typeface="Do Hyeon"/>
              </a:rPr>
              <a:t>&lt; Cross Validation을 통한 패널티 가중치 추정&gt;</a:t>
            </a:r>
            <a:endParaRPr b="1" sz="1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68" name="Google Shape;368;p45"/>
          <p:cNvSpPr txBox="1"/>
          <p:nvPr/>
        </p:nvSpPr>
        <p:spPr>
          <a:xfrm>
            <a:off x="4782603" y="1825350"/>
            <a:ext cx="3469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Do Hyeon"/>
                <a:ea typeface="Do Hyeon"/>
                <a:cs typeface="Do Hyeon"/>
                <a:sym typeface="Do Hyeon"/>
              </a:rPr>
              <a:t>&lt; 몇</a:t>
            </a:r>
            <a:r>
              <a:rPr b="1" lang="ko-KR" sz="1800">
                <a:latin typeface="Do Hyeon"/>
                <a:ea typeface="Do Hyeon"/>
                <a:cs typeface="Do Hyeon"/>
                <a:sym typeface="Do Hyeon"/>
              </a:rPr>
              <a:t>몇 계수들이 0으로 shrink</a:t>
            </a:r>
            <a:r>
              <a:rPr b="1" lang="ko-KR" sz="1800">
                <a:latin typeface="Do Hyeon"/>
                <a:ea typeface="Do Hyeon"/>
                <a:cs typeface="Do Hyeon"/>
                <a:sym typeface="Do Hyeon"/>
              </a:rPr>
              <a:t>&gt;</a:t>
            </a:r>
            <a:endParaRPr b="1" sz="18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/>
          <p:nvPr/>
        </p:nvSpPr>
        <p:spPr>
          <a:xfrm>
            <a:off x="450408" y="555428"/>
            <a:ext cx="328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b="1" i="0" sz="2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/>
          <p:nvPr/>
        </p:nvSpPr>
        <p:spPr>
          <a:xfrm>
            <a:off x="648417" y="1628902"/>
            <a:ext cx="328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Arial"/>
              <a:buNone/>
            </a:pPr>
            <a:r>
              <a:rPr b="1" i="0" lang="ko-KR" sz="36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b="1" i="0" lang="ko-KR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EDA Summary</a:t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/>
          <p:nvPr/>
        </p:nvSpPr>
        <p:spPr>
          <a:xfrm>
            <a:off x="648416" y="2456697"/>
            <a:ext cx="3923583" cy="830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Arial"/>
              <a:buNone/>
            </a:pPr>
            <a:r>
              <a:rPr b="1" i="0" lang="ko-KR" sz="36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2   </a:t>
            </a:r>
            <a:r>
              <a:rPr b="1" i="0" lang="ko-KR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 Selection</a:t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"/>
          <p:cNvSpPr/>
          <p:nvPr/>
        </p:nvSpPr>
        <p:spPr>
          <a:xfrm>
            <a:off x="648404" y="4537164"/>
            <a:ext cx="328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Arial"/>
              <a:buNone/>
            </a:pPr>
            <a:r>
              <a:rPr b="1" i="0" lang="ko-KR" sz="36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3   </a:t>
            </a:r>
            <a:r>
              <a:rPr b="1" i="0" lang="ko-KR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"/>
          <p:cNvSpPr txBox="1"/>
          <p:nvPr/>
        </p:nvSpPr>
        <p:spPr>
          <a:xfrm>
            <a:off x="1265582" y="5167472"/>
            <a:ext cx="4183200" cy="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o Hyeon"/>
              <a:buChar char="-"/>
            </a:pPr>
            <a:r>
              <a:rPr b="1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 Comparison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o Hyeon"/>
              <a:buChar char="-"/>
            </a:pPr>
            <a:r>
              <a:rPr b="1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Suggestions for Improvement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</a:rPr>
              <a:t>Mixture Distribution; </a:t>
            </a:r>
            <a:endParaRPr b="1" sz="1800">
              <a:solidFill>
                <a:schemeClr val="lt1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</a:rPr>
              <a:t>K-means Clustering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26" name="Google Shape;126;p3"/>
          <p:cNvSpPr txBox="1"/>
          <p:nvPr/>
        </p:nvSpPr>
        <p:spPr>
          <a:xfrm>
            <a:off x="1341957" y="3061772"/>
            <a:ext cx="4183200" cy="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o Hyeon"/>
              <a:buChar char="-"/>
            </a:pPr>
            <a:r>
              <a:rPr b="1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Bayesian Regression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o Hyeon"/>
              <a:buChar char="-"/>
            </a:pPr>
            <a:r>
              <a:rPr b="1" lang="ko-KR" sz="1800">
                <a:solidFill>
                  <a:schemeClr val="lt1"/>
                </a:solidFill>
              </a:rPr>
              <a:t>Other</a:t>
            </a:r>
            <a:r>
              <a:rPr b="1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Methods; 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LASSO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-KR" sz="1800">
                <a:solidFill>
                  <a:schemeClr val="lt1"/>
                </a:solidFill>
              </a:rPr>
              <a:t>SPCA</a:t>
            </a:r>
            <a:endParaRPr b="1" sz="18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7946c28ec9_4_249"/>
          <p:cNvSpPr txBox="1"/>
          <p:nvPr>
            <p:ph type="title"/>
          </p:nvPr>
        </p:nvSpPr>
        <p:spPr>
          <a:xfrm>
            <a:off x="556731" y="158930"/>
            <a:ext cx="82866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None/>
            </a:pPr>
            <a:r>
              <a:rPr lang="ko-KR" sz="3000"/>
              <a:t>LASSO</a:t>
            </a:r>
            <a:endParaRPr sz="3000"/>
          </a:p>
        </p:txBody>
      </p:sp>
      <p:pic>
        <p:nvPicPr>
          <p:cNvPr id="374" name="Google Shape;374;g7946c28ec9_4_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725" y="1390612"/>
            <a:ext cx="6326352" cy="367557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7946c28ec9_4_249"/>
          <p:cNvSpPr/>
          <p:nvPr/>
        </p:nvSpPr>
        <p:spPr>
          <a:xfrm>
            <a:off x="1040625" y="3309900"/>
            <a:ext cx="2357100" cy="1756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7946c28ec9_4_249"/>
          <p:cNvSpPr txBox="1"/>
          <p:nvPr/>
        </p:nvSpPr>
        <p:spPr>
          <a:xfrm>
            <a:off x="3802750" y="4552000"/>
            <a:ext cx="46263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latin typeface="Do Hyeon"/>
                <a:ea typeface="Do Hyeon"/>
                <a:cs typeface="Do Hyeon"/>
                <a:sym typeface="Do Hyeon"/>
              </a:rPr>
              <a:t>대략 20~30개의 변수가 뽑힘</a:t>
            </a:r>
            <a:endParaRPr b="1" sz="24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7946c28ec9_4_63"/>
          <p:cNvSpPr txBox="1"/>
          <p:nvPr>
            <p:ph type="title"/>
          </p:nvPr>
        </p:nvSpPr>
        <p:spPr>
          <a:xfrm>
            <a:off x="628650" y="200027"/>
            <a:ext cx="82866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82" name="Google Shape;382;g7946c28ec9_4_63"/>
          <p:cNvSpPr/>
          <p:nvPr/>
        </p:nvSpPr>
        <p:spPr>
          <a:xfrm>
            <a:off x="-1253447" y="0"/>
            <a:ext cx="10921500" cy="20034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g7946c28ec9_4_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19192" y="2280006"/>
            <a:ext cx="10099497" cy="2297987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g7946c28ec9_4_63"/>
          <p:cNvSpPr txBox="1"/>
          <p:nvPr/>
        </p:nvSpPr>
        <p:spPr>
          <a:xfrm>
            <a:off x="231224" y="2551837"/>
            <a:ext cx="86817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400">
                <a:solidFill>
                  <a:schemeClr val="lt1"/>
                </a:solidFill>
              </a:rPr>
              <a:t>Other Methods</a:t>
            </a:r>
            <a:r>
              <a:rPr b="1" i="0" lang="ko-KR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400">
                <a:solidFill>
                  <a:schemeClr val="lt1"/>
                </a:solidFill>
              </a:rPr>
              <a:t>Sparse PCA</a:t>
            </a:r>
            <a:endParaRPr b="1" i="0" sz="5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7946c28ec9_4_70"/>
          <p:cNvSpPr txBox="1"/>
          <p:nvPr>
            <p:ph type="title"/>
          </p:nvPr>
        </p:nvSpPr>
        <p:spPr>
          <a:xfrm>
            <a:off x="556731" y="158930"/>
            <a:ext cx="82866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None/>
            </a:pPr>
            <a:r>
              <a:rPr lang="ko-KR" sz="3000"/>
              <a:t>Sparse PCA</a:t>
            </a:r>
            <a:endParaRPr sz="3000"/>
          </a:p>
        </p:txBody>
      </p:sp>
      <p:sp>
        <p:nvSpPr>
          <p:cNvPr id="390" name="Google Shape;390;g7946c28ec9_4_70"/>
          <p:cNvSpPr txBox="1"/>
          <p:nvPr/>
        </p:nvSpPr>
        <p:spPr>
          <a:xfrm>
            <a:off x="923875" y="2449375"/>
            <a:ext cx="7425000" cy="3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Do Hyeon"/>
                <a:ea typeface="Do Hyeon"/>
                <a:cs typeface="Do Hyeon"/>
                <a:sym typeface="Do Hyeon"/>
              </a:rPr>
              <a:t>기존 PCA의 principal components는 모든 input variable의 linear combination이기 때문에 해석의 어려움이 발생</a:t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Do Hyeon"/>
                <a:ea typeface="Do Hyeon"/>
                <a:cs typeface="Do Hyeon"/>
                <a:sym typeface="Do Hyeon"/>
              </a:rPr>
              <a:t>반면,</a:t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Do Hyeon"/>
                <a:ea typeface="Do Hyeon"/>
                <a:cs typeface="Do Hyeon"/>
                <a:sym typeface="Do Hyeon"/>
              </a:rPr>
              <a:t>Sparse PCA의 principal components는 유의한 input variable의 linear combination</a:t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SPCA는 </a:t>
            </a:r>
            <a:r>
              <a:rPr lang="ko-KR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기존  PCA에 LASSO penalty를 접목, </a:t>
            </a:r>
            <a:endParaRPr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data의 dimension을 줄임</a:t>
            </a:r>
            <a:endParaRPr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91" name="Google Shape;391;g7946c28ec9_4_70"/>
          <p:cNvSpPr/>
          <p:nvPr/>
        </p:nvSpPr>
        <p:spPr>
          <a:xfrm>
            <a:off x="583506" y="6054453"/>
            <a:ext cx="496800" cy="25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7946c28ec9_4_70"/>
          <p:cNvSpPr txBox="1"/>
          <p:nvPr/>
        </p:nvSpPr>
        <p:spPr>
          <a:xfrm>
            <a:off x="388950" y="967325"/>
            <a:ext cx="828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g7946c28ec9_4_70"/>
          <p:cNvSpPr txBox="1"/>
          <p:nvPr/>
        </p:nvSpPr>
        <p:spPr>
          <a:xfrm>
            <a:off x="429525" y="1603975"/>
            <a:ext cx="81987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SPCA(Sparse Principal Component Analysis)란?</a:t>
            </a:r>
            <a:endParaRPr sz="2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94" name="Google Shape;394;g7946c28ec9_4_70"/>
          <p:cNvSpPr txBox="1"/>
          <p:nvPr/>
        </p:nvSpPr>
        <p:spPr>
          <a:xfrm>
            <a:off x="1070425" y="5880775"/>
            <a:ext cx="74250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input variable이 많은 high-dimensional data분석에 용이</a:t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g7946c28ec9_4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8370" y="1030229"/>
            <a:ext cx="4339329" cy="4643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g7946c28ec9_4_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300" y="1030224"/>
            <a:ext cx="4284493" cy="4585027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7946c28ec9_4_74"/>
          <p:cNvSpPr txBox="1"/>
          <p:nvPr/>
        </p:nvSpPr>
        <p:spPr>
          <a:xfrm>
            <a:off x="4217025" y="5911750"/>
            <a:ext cx="46263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latin typeface="Do Hyeon"/>
                <a:ea typeface="Do Hyeon"/>
                <a:cs typeface="Do Hyeon"/>
                <a:sym typeface="Do Hyeon"/>
              </a:rPr>
              <a:t>PC 개수는 10개, 한 PC당 5개 변수</a:t>
            </a:r>
            <a:endParaRPr b="1" sz="24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02" name="Google Shape;402;g7946c28ec9_4_74"/>
          <p:cNvSpPr/>
          <p:nvPr/>
        </p:nvSpPr>
        <p:spPr>
          <a:xfrm>
            <a:off x="2205075" y="1030225"/>
            <a:ext cx="1129800" cy="99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7946c28ec9_4_74"/>
          <p:cNvSpPr txBox="1"/>
          <p:nvPr/>
        </p:nvSpPr>
        <p:spPr>
          <a:xfrm>
            <a:off x="3334875" y="1729225"/>
            <a:ext cx="17679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Loadings of PC1</a:t>
            </a:r>
            <a:endParaRPr b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g7946c28ec9_4_74"/>
          <p:cNvSpPr txBox="1"/>
          <p:nvPr>
            <p:ph type="title"/>
          </p:nvPr>
        </p:nvSpPr>
        <p:spPr>
          <a:xfrm>
            <a:off x="556731" y="158930"/>
            <a:ext cx="82866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None/>
            </a:pPr>
            <a:r>
              <a:rPr lang="ko-KR" sz="3000"/>
              <a:t>Sparse PCA</a:t>
            </a:r>
            <a:endParaRPr sz="3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7946c28ec9_4_56"/>
          <p:cNvSpPr txBox="1"/>
          <p:nvPr>
            <p:ph type="title"/>
          </p:nvPr>
        </p:nvSpPr>
        <p:spPr>
          <a:xfrm>
            <a:off x="628650" y="200027"/>
            <a:ext cx="82866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10" name="Google Shape;410;g7946c28ec9_4_56"/>
          <p:cNvSpPr/>
          <p:nvPr/>
        </p:nvSpPr>
        <p:spPr>
          <a:xfrm>
            <a:off x="-1253447" y="0"/>
            <a:ext cx="10921500" cy="20034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" name="Google Shape;411;g7946c28ec9_4_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19192" y="2280006"/>
            <a:ext cx="10099497" cy="2297987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g7946c28ec9_4_56"/>
          <p:cNvSpPr txBox="1"/>
          <p:nvPr/>
        </p:nvSpPr>
        <p:spPr>
          <a:xfrm>
            <a:off x="231224" y="2551837"/>
            <a:ext cx="86817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400">
                <a:solidFill>
                  <a:schemeClr val="lt1"/>
                </a:solidFill>
              </a:rPr>
              <a:t>Conclusion</a:t>
            </a:r>
            <a:r>
              <a:rPr b="1" i="0" lang="ko-KR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400">
                <a:solidFill>
                  <a:schemeClr val="lt1"/>
                </a:solidFill>
              </a:rPr>
              <a:t>Model Selection</a:t>
            </a:r>
            <a:endParaRPr b="1" i="0" sz="5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7946c28ec9_4_0"/>
          <p:cNvSpPr/>
          <p:nvPr/>
        </p:nvSpPr>
        <p:spPr>
          <a:xfrm>
            <a:off x="3302597" y="1659526"/>
            <a:ext cx="2538600" cy="4257900"/>
          </a:xfrm>
          <a:prstGeom prst="rect">
            <a:avLst/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g7946c28ec9_4_0"/>
          <p:cNvSpPr/>
          <p:nvPr/>
        </p:nvSpPr>
        <p:spPr>
          <a:xfrm>
            <a:off x="6171172" y="1659526"/>
            <a:ext cx="2538600" cy="4257900"/>
          </a:xfrm>
          <a:prstGeom prst="rect">
            <a:avLst/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g7946c28ec9_4_0"/>
          <p:cNvSpPr/>
          <p:nvPr/>
        </p:nvSpPr>
        <p:spPr>
          <a:xfrm>
            <a:off x="434021" y="1659526"/>
            <a:ext cx="2538600" cy="4257900"/>
          </a:xfrm>
          <a:prstGeom prst="rect">
            <a:avLst/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g7946c28ec9_4_0"/>
          <p:cNvSpPr/>
          <p:nvPr/>
        </p:nvSpPr>
        <p:spPr>
          <a:xfrm flipH="1" rot="10800000">
            <a:off x="434021" y="6088413"/>
            <a:ext cx="2538600" cy="49500"/>
          </a:xfrm>
          <a:prstGeom prst="rect">
            <a:avLst/>
          </a:prstGeom>
          <a:solidFill>
            <a:srgbClr val="2E79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4"/>
              <a:buFont typeface="Arial"/>
              <a:buNone/>
            </a:pPr>
            <a:r>
              <a:t/>
            </a:r>
            <a:endParaRPr b="1" i="0" sz="153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g7946c28ec9_4_0"/>
          <p:cNvSpPr/>
          <p:nvPr/>
        </p:nvSpPr>
        <p:spPr>
          <a:xfrm>
            <a:off x="378625" y="1663549"/>
            <a:ext cx="2649600" cy="487200"/>
          </a:xfrm>
          <a:prstGeom prst="rect">
            <a:avLst/>
          </a:prstGeom>
          <a:solidFill>
            <a:srgbClr val="2E79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4"/>
              <a:buFont typeface="Arial"/>
              <a:buNone/>
            </a:pPr>
            <a:r>
              <a:rPr b="1" lang="ko-KR" sz="2400">
                <a:solidFill>
                  <a:schemeClr val="lt1"/>
                </a:solidFill>
              </a:rPr>
              <a:t>Murders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g7946c28ec9_4_0"/>
          <p:cNvSpPr/>
          <p:nvPr/>
        </p:nvSpPr>
        <p:spPr>
          <a:xfrm flipH="1" rot="10800000">
            <a:off x="434021" y="2262295"/>
            <a:ext cx="2538600" cy="49500"/>
          </a:xfrm>
          <a:prstGeom prst="rect">
            <a:avLst/>
          </a:prstGeom>
          <a:solidFill>
            <a:srgbClr val="2E79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4"/>
              <a:buFont typeface="Arial"/>
              <a:buNone/>
            </a:pPr>
            <a:r>
              <a:t/>
            </a:r>
            <a:endParaRPr b="1" i="0" sz="153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g7946c28ec9_4_0"/>
          <p:cNvSpPr/>
          <p:nvPr/>
        </p:nvSpPr>
        <p:spPr>
          <a:xfrm rot="10800000">
            <a:off x="1557966" y="2278739"/>
            <a:ext cx="290700" cy="207600"/>
          </a:xfrm>
          <a:prstGeom prst="triangle">
            <a:avLst>
              <a:gd fmla="val 50000" name="adj"/>
            </a:avLst>
          </a:prstGeom>
          <a:solidFill>
            <a:srgbClr val="2E79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4"/>
              <a:buFont typeface="Arial"/>
              <a:buNone/>
            </a:pPr>
            <a:r>
              <a:t/>
            </a:r>
            <a:endParaRPr b="0" i="0" sz="1534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g7946c28ec9_4_0"/>
          <p:cNvSpPr/>
          <p:nvPr/>
        </p:nvSpPr>
        <p:spPr>
          <a:xfrm flipH="1" rot="10800000">
            <a:off x="3302597" y="6088413"/>
            <a:ext cx="2538600" cy="49500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4"/>
              <a:buFont typeface="Arial"/>
              <a:buNone/>
            </a:pPr>
            <a:r>
              <a:t/>
            </a:r>
            <a:endParaRPr b="1" i="0" sz="153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g7946c28ec9_4_0"/>
          <p:cNvSpPr/>
          <p:nvPr/>
        </p:nvSpPr>
        <p:spPr>
          <a:xfrm>
            <a:off x="3247201" y="1663549"/>
            <a:ext cx="2649600" cy="487200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4"/>
              <a:buFont typeface="Arial"/>
              <a:buNone/>
            </a:pPr>
            <a:r>
              <a:rPr b="1" lang="ko-KR" sz="2400">
                <a:solidFill>
                  <a:schemeClr val="lt1"/>
                </a:solidFill>
              </a:rPr>
              <a:t>Rapes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g7946c28ec9_4_0"/>
          <p:cNvSpPr/>
          <p:nvPr/>
        </p:nvSpPr>
        <p:spPr>
          <a:xfrm flipH="1" rot="10800000">
            <a:off x="3302597" y="2262295"/>
            <a:ext cx="2538600" cy="49500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4"/>
              <a:buFont typeface="Arial"/>
              <a:buNone/>
            </a:pPr>
            <a:r>
              <a:t/>
            </a:r>
            <a:endParaRPr b="1" i="0" sz="153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g7946c28ec9_4_0"/>
          <p:cNvSpPr/>
          <p:nvPr/>
        </p:nvSpPr>
        <p:spPr>
          <a:xfrm rot="10800000">
            <a:off x="4426542" y="2278739"/>
            <a:ext cx="290700" cy="207600"/>
          </a:xfrm>
          <a:prstGeom prst="triangle">
            <a:avLst>
              <a:gd fmla="val 50000" name="adj"/>
            </a:avLst>
          </a:prstGeom>
          <a:solidFill>
            <a:srgbClr val="3E3D4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4"/>
              <a:buFont typeface="Arial"/>
              <a:buNone/>
            </a:pPr>
            <a:r>
              <a:t/>
            </a:r>
            <a:endParaRPr b="1" i="0" sz="153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g7946c28ec9_4_0"/>
          <p:cNvSpPr/>
          <p:nvPr/>
        </p:nvSpPr>
        <p:spPr>
          <a:xfrm flipH="1" rot="10800000">
            <a:off x="6171172" y="6088413"/>
            <a:ext cx="2538600" cy="49500"/>
          </a:xfrm>
          <a:prstGeom prst="rect">
            <a:avLst/>
          </a:prstGeom>
          <a:solidFill>
            <a:srgbClr val="2E79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4"/>
              <a:buFont typeface="Arial"/>
              <a:buNone/>
            </a:pPr>
            <a:r>
              <a:t/>
            </a:r>
            <a:endParaRPr b="1" i="0" sz="153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g7946c28ec9_4_0"/>
          <p:cNvSpPr/>
          <p:nvPr/>
        </p:nvSpPr>
        <p:spPr>
          <a:xfrm>
            <a:off x="6115777" y="1663549"/>
            <a:ext cx="2649600" cy="487200"/>
          </a:xfrm>
          <a:prstGeom prst="rect">
            <a:avLst/>
          </a:prstGeom>
          <a:solidFill>
            <a:srgbClr val="2E79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4"/>
              <a:buFont typeface="Arial"/>
              <a:buNone/>
            </a:pPr>
            <a:r>
              <a:rPr b="1" lang="ko-KR" sz="2400">
                <a:solidFill>
                  <a:schemeClr val="lt1"/>
                </a:solidFill>
              </a:rPr>
              <a:t>Robberies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g7946c28ec9_4_0"/>
          <p:cNvSpPr/>
          <p:nvPr/>
        </p:nvSpPr>
        <p:spPr>
          <a:xfrm flipH="1" rot="10800000">
            <a:off x="6171172" y="2262295"/>
            <a:ext cx="2538600" cy="49500"/>
          </a:xfrm>
          <a:prstGeom prst="rect">
            <a:avLst/>
          </a:prstGeom>
          <a:solidFill>
            <a:srgbClr val="2E79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4"/>
              <a:buFont typeface="Arial"/>
              <a:buNone/>
            </a:pPr>
            <a:r>
              <a:t/>
            </a:r>
            <a:endParaRPr b="1" i="0" sz="153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g7946c28ec9_4_0"/>
          <p:cNvSpPr/>
          <p:nvPr/>
        </p:nvSpPr>
        <p:spPr>
          <a:xfrm rot="10800000">
            <a:off x="7295117" y="2278739"/>
            <a:ext cx="290700" cy="207600"/>
          </a:xfrm>
          <a:prstGeom prst="triangle">
            <a:avLst>
              <a:gd fmla="val 50000" name="adj"/>
            </a:avLst>
          </a:prstGeom>
          <a:solidFill>
            <a:srgbClr val="2E79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4"/>
              <a:buFont typeface="Arial"/>
              <a:buNone/>
            </a:pPr>
            <a:r>
              <a:t/>
            </a:r>
            <a:endParaRPr b="0" i="0" sz="1534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g7946c28ec9_4_0"/>
          <p:cNvSpPr txBox="1"/>
          <p:nvPr>
            <p:ph type="title"/>
          </p:nvPr>
        </p:nvSpPr>
        <p:spPr>
          <a:xfrm>
            <a:off x="628650" y="200027"/>
            <a:ext cx="82866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None/>
            </a:pPr>
            <a:r>
              <a:rPr lang="ko-KR"/>
              <a:t>Model Selection</a:t>
            </a:r>
            <a:endParaRPr/>
          </a:p>
        </p:txBody>
      </p:sp>
      <p:sp>
        <p:nvSpPr>
          <p:cNvPr id="434" name="Google Shape;434;g7946c28ec9_4_0"/>
          <p:cNvSpPr txBox="1"/>
          <p:nvPr/>
        </p:nvSpPr>
        <p:spPr>
          <a:xfrm>
            <a:off x="388946" y="967336"/>
            <a:ext cx="4148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/>
              <a:t>Prediction Error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g7946c28ec9_4_0"/>
          <p:cNvSpPr/>
          <p:nvPr/>
        </p:nvSpPr>
        <p:spPr>
          <a:xfrm>
            <a:off x="1356800" y="5732603"/>
            <a:ext cx="750600" cy="3681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7946c28ec9_4_0"/>
          <p:cNvSpPr/>
          <p:nvPr/>
        </p:nvSpPr>
        <p:spPr>
          <a:xfrm>
            <a:off x="552450" y="5665440"/>
            <a:ext cx="750600" cy="4353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7946c28ec9_4_0"/>
          <p:cNvSpPr/>
          <p:nvPr/>
        </p:nvSpPr>
        <p:spPr>
          <a:xfrm>
            <a:off x="2161150" y="5366996"/>
            <a:ext cx="750600" cy="735000"/>
          </a:xfrm>
          <a:prstGeom prst="rect">
            <a:avLst/>
          </a:prstGeom>
          <a:solidFill>
            <a:srgbClr val="66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7946c28ec9_4_0"/>
          <p:cNvSpPr txBox="1"/>
          <p:nvPr/>
        </p:nvSpPr>
        <p:spPr>
          <a:xfrm>
            <a:off x="1458040" y="5443190"/>
            <a:ext cx="6141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1466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g7946c28ec9_4_0"/>
          <p:cNvSpPr txBox="1"/>
          <p:nvPr/>
        </p:nvSpPr>
        <p:spPr>
          <a:xfrm>
            <a:off x="636900" y="5366990"/>
            <a:ext cx="6141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1539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g7946c28ec9_4_0"/>
          <p:cNvSpPr/>
          <p:nvPr/>
        </p:nvSpPr>
        <p:spPr>
          <a:xfrm>
            <a:off x="4252400" y="4973965"/>
            <a:ext cx="750600" cy="11271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7946c28ec9_4_0"/>
          <p:cNvSpPr txBox="1"/>
          <p:nvPr/>
        </p:nvSpPr>
        <p:spPr>
          <a:xfrm>
            <a:off x="4311528" y="4665260"/>
            <a:ext cx="8406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20644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g7946c28ec9_4_0"/>
          <p:cNvSpPr/>
          <p:nvPr/>
        </p:nvSpPr>
        <p:spPr>
          <a:xfrm>
            <a:off x="5056750" y="4398565"/>
            <a:ext cx="750600" cy="1703400"/>
          </a:xfrm>
          <a:prstGeom prst="rect">
            <a:avLst/>
          </a:prstGeom>
          <a:solidFill>
            <a:srgbClr val="66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g7946c28ec9_4_0"/>
          <p:cNvSpPr/>
          <p:nvPr/>
        </p:nvSpPr>
        <p:spPr>
          <a:xfrm>
            <a:off x="3448050" y="4827040"/>
            <a:ext cx="750600" cy="12741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7946c28ec9_4_0"/>
          <p:cNvSpPr txBox="1"/>
          <p:nvPr/>
        </p:nvSpPr>
        <p:spPr>
          <a:xfrm>
            <a:off x="3515440" y="4528790"/>
            <a:ext cx="8406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20974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g7946c28ec9_4_0"/>
          <p:cNvSpPr/>
          <p:nvPr/>
        </p:nvSpPr>
        <p:spPr>
          <a:xfrm>
            <a:off x="6267450" y="4233478"/>
            <a:ext cx="750600" cy="1867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7946c28ec9_4_0"/>
          <p:cNvSpPr/>
          <p:nvPr/>
        </p:nvSpPr>
        <p:spPr>
          <a:xfrm>
            <a:off x="7071800" y="4397690"/>
            <a:ext cx="750600" cy="17034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7946c28ec9_4_0"/>
          <p:cNvSpPr txBox="1"/>
          <p:nvPr/>
        </p:nvSpPr>
        <p:spPr>
          <a:xfrm>
            <a:off x="7103000" y="4107388"/>
            <a:ext cx="8406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108395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g7946c28ec9_4_0"/>
          <p:cNvSpPr txBox="1"/>
          <p:nvPr/>
        </p:nvSpPr>
        <p:spPr>
          <a:xfrm>
            <a:off x="6275700" y="3936250"/>
            <a:ext cx="8406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113400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g7946c28ec9_4_0"/>
          <p:cNvSpPr/>
          <p:nvPr/>
        </p:nvSpPr>
        <p:spPr>
          <a:xfrm>
            <a:off x="7876150" y="3647390"/>
            <a:ext cx="750600" cy="2454600"/>
          </a:xfrm>
          <a:prstGeom prst="rect">
            <a:avLst/>
          </a:prstGeom>
          <a:solidFill>
            <a:srgbClr val="66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0" name="Google Shape;450;g7946c28ec9_4_0"/>
          <p:cNvGrpSpPr/>
          <p:nvPr/>
        </p:nvGrpSpPr>
        <p:grpSpPr>
          <a:xfrm>
            <a:off x="1998650" y="6362238"/>
            <a:ext cx="5146500" cy="386263"/>
            <a:chOff x="3734725" y="1028238"/>
            <a:chExt cx="5146500" cy="386263"/>
          </a:xfrm>
        </p:grpSpPr>
        <p:sp>
          <p:nvSpPr>
            <p:cNvPr id="451" name="Google Shape;451;g7946c28ec9_4_0"/>
            <p:cNvSpPr/>
            <p:nvPr/>
          </p:nvSpPr>
          <p:spPr>
            <a:xfrm>
              <a:off x="3734725" y="1028238"/>
              <a:ext cx="1324200" cy="38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4"/>
                <a:buFont typeface="Arial"/>
                <a:buNone/>
              </a:pPr>
              <a:r>
                <a:rPr b="1" lang="ko-KR" sz="1704">
                  <a:solidFill>
                    <a:srgbClr val="3E3D43"/>
                  </a:solidFill>
                </a:rPr>
                <a:t>Bayesian</a:t>
              </a:r>
              <a:endParaRPr b="1" i="0" sz="1704" u="none" cap="none" strike="noStrike">
                <a:solidFill>
                  <a:srgbClr val="3E3D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g7946c28ec9_4_0"/>
            <p:cNvSpPr/>
            <p:nvPr/>
          </p:nvSpPr>
          <p:spPr>
            <a:xfrm>
              <a:off x="4826475" y="1119725"/>
              <a:ext cx="750600" cy="2076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g7946c28ec9_4_0"/>
            <p:cNvSpPr/>
            <p:nvPr/>
          </p:nvSpPr>
          <p:spPr>
            <a:xfrm>
              <a:off x="5747413" y="1028238"/>
              <a:ext cx="1073700" cy="38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4"/>
                <a:buFont typeface="Arial"/>
                <a:buNone/>
              </a:pPr>
              <a:r>
                <a:rPr b="1" lang="ko-KR" sz="1704">
                  <a:solidFill>
                    <a:srgbClr val="3E3D43"/>
                  </a:solidFill>
                </a:rPr>
                <a:t>LASSO</a:t>
              </a:r>
              <a:endParaRPr b="1" i="0" sz="1704" u="none" cap="none" strike="noStrike">
                <a:solidFill>
                  <a:srgbClr val="3E3D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g7946c28ec9_4_0"/>
            <p:cNvSpPr/>
            <p:nvPr/>
          </p:nvSpPr>
          <p:spPr>
            <a:xfrm>
              <a:off x="6620725" y="1115388"/>
              <a:ext cx="750600" cy="207600"/>
            </a:xfrm>
            <a:prstGeom prst="rect">
              <a:avLst/>
            </a:prstGeom>
            <a:solidFill>
              <a:srgbClr val="CC41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g7946c28ec9_4_0"/>
            <p:cNvSpPr/>
            <p:nvPr/>
          </p:nvSpPr>
          <p:spPr>
            <a:xfrm>
              <a:off x="7509625" y="1032600"/>
              <a:ext cx="840600" cy="38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4"/>
                <a:buFont typeface="Arial"/>
                <a:buNone/>
              </a:pPr>
              <a:r>
                <a:rPr b="1" lang="ko-KR" sz="1704">
                  <a:solidFill>
                    <a:srgbClr val="3E3D43"/>
                  </a:solidFill>
                </a:rPr>
                <a:t>PCA</a:t>
              </a:r>
              <a:endParaRPr b="1" i="0" sz="1704" u="none" cap="none" strike="noStrike">
                <a:solidFill>
                  <a:srgbClr val="3E3D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g7946c28ec9_4_0"/>
            <p:cNvSpPr/>
            <p:nvPr/>
          </p:nvSpPr>
          <p:spPr>
            <a:xfrm>
              <a:off x="8130625" y="1119750"/>
              <a:ext cx="750600" cy="207600"/>
            </a:xfrm>
            <a:prstGeom prst="rect">
              <a:avLst/>
            </a:prstGeom>
            <a:solidFill>
              <a:srgbClr val="66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7" name="Google Shape;457;g7946c28ec9_4_0"/>
          <p:cNvSpPr txBox="1"/>
          <p:nvPr/>
        </p:nvSpPr>
        <p:spPr>
          <a:xfrm>
            <a:off x="2271219" y="5087211"/>
            <a:ext cx="6141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3311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g7946c28ec9_4_0"/>
          <p:cNvSpPr txBox="1"/>
          <p:nvPr/>
        </p:nvSpPr>
        <p:spPr>
          <a:xfrm>
            <a:off x="5115608" y="4114800"/>
            <a:ext cx="8406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24047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g7946c28ec9_4_0"/>
          <p:cNvSpPr txBox="1"/>
          <p:nvPr/>
        </p:nvSpPr>
        <p:spPr>
          <a:xfrm>
            <a:off x="7906481" y="3372438"/>
            <a:ext cx="8406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116727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7946c28ec9_4_82"/>
          <p:cNvSpPr/>
          <p:nvPr/>
        </p:nvSpPr>
        <p:spPr>
          <a:xfrm>
            <a:off x="3302597" y="1659526"/>
            <a:ext cx="2538600" cy="4257900"/>
          </a:xfrm>
          <a:prstGeom prst="rect">
            <a:avLst/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g7946c28ec9_4_82"/>
          <p:cNvSpPr/>
          <p:nvPr/>
        </p:nvSpPr>
        <p:spPr>
          <a:xfrm>
            <a:off x="6171172" y="1659526"/>
            <a:ext cx="2538600" cy="4257900"/>
          </a:xfrm>
          <a:prstGeom prst="rect">
            <a:avLst/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g7946c28ec9_4_82"/>
          <p:cNvSpPr/>
          <p:nvPr/>
        </p:nvSpPr>
        <p:spPr>
          <a:xfrm>
            <a:off x="7071800" y="1245349"/>
            <a:ext cx="750600" cy="48726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7946c28ec9_4_82"/>
          <p:cNvSpPr/>
          <p:nvPr/>
        </p:nvSpPr>
        <p:spPr>
          <a:xfrm>
            <a:off x="434021" y="1659526"/>
            <a:ext cx="2538600" cy="4257900"/>
          </a:xfrm>
          <a:prstGeom prst="rect">
            <a:avLst/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g7946c28ec9_4_82"/>
          <p:cNvSpPr/>
          <p:nvPr/>
        </p:nvSpPr>
        <p:spPr>
          <a:xfrm flipH="1" rot="10800000">
            <a:off x="434021" y="6088413"/>
            <a:ext cx="2538600" cy="49500"/>
          </a:xfrm>
          <a:prstGeom prst="rect">
            <a:avLst/>
          </a:prstGeom>
          <a:solidFill>
            <a:srgbClr val="2E79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4"/>
              <a:buFont typeface="Arial"/>
              <a:buNone/>
            </a:pPr>
            <a:r>
              <a:t/>
            </a:r>
            <a:endParaRPr b="1" i="0" sz="153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g7946c28ec9_4_82"/>
          <p:cNvSpPr/>
          <p:nvPr/>
        </p:nvSpPr>
        <p:spPr>
          <a:xfrm>
            <a:off x="378625" y="1663549"/>
            <a:ext cx="2649600" cy="487200"/>
          </a:xfrm>
          <a:prstGeom prst="rect">
            <a:avLst/>
          </a:prstGeom>
          <a:solidFill>
            <a:srgbClr val="2E79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4"/>
              <a:buFont typeface="Arial"/>
              <a:buNone/>
            </a:pPr>
            <a:r>
              <a:rPr b="1" lang="ko-KR" sz="2400">
                <a:solidFill>
                  <a:schemeClr val="lt1"/>
                </a:solidFill>
              </a:rPr>
              <a:t>Assaults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g7946c28ec9_4_82"/>
          <p:cNvSpPr/>
          <p:nvPr/>
        </p:nvSpPr>
        <p:spPr>
          <a:xfrm flipH="1" rot="10800000">
            <a:off x="434021" y="2262295"/>
            <a:ext cx="2538600" cy="49500"/>
          </a:xfrm>
          <a:prstGeom prst="rect">
            <a:avLst/>
          </a:prstGeom>
          <a:solidFill>
            <a:srgbClr val="2E79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4"/>
              <a:buFont typeface="Arial"/>
              <a:buNone/>
            </a:pPr>
            <a:r>
              <a:t/>
            </a:r>
            <a:endParaRPr b="1" i="0" sz="153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g7946c28ec9_4_82"/>
          <p:cNvSpPr/>
          <p:nvPr/>
        </p:nvSpPr>
        <p:spPr>
          <a:xfrm rot="10800000">
            <a:off x="1557966" y="2278739"/>
            <a:ext cx="290700" cy="207600"/>
          </a:xfrm>
          <a:prstGeom prst="triangle">
            <a:avLst>
              <a:gd fmla="val 50000" name="adj"/>
            </a:avLst>
          </a:prstGeom>
          <a:solidFill>
            <a:srgbClr val="2E79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4"/>
              <a:buFont typeface="Arial"/>
              <a:buNone/>
            </a:pPr>
            <a:r>
              <a:t/>
            </a:r>
            <a:endParaRPr b="0" i="0" sz="1534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g7946c28ec9_4_82"/>
          <p:cNvSpPr/>
          <p:nvPr/>
        </p:nvSpPr>
        <p:spPr>
          <a:xfrm flipH="1" rot="10800000">
            <a:off x="3302597" y="6088413"/>
            <a:ext cx="2538600" cy="49500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4"/>
              <a:buFont typeface="Arial"/>
              <a:buNone/>
            </a:pPr>
            <a:r>
              <a:t/>
            </a:r>
            <a:endParaRPr b="1" i="0" sz="153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g7946c28ec9_4_82"/>
          <p:cNvSpPr/>
          <p:nvPr/>
        </p:nvSpPr>
        <p:spPr>
          <a:xfrm>
            <a:off x="3247201" y="1663549"/>
            <a:ext cx="2649600" cy="487200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4"/>
              <a:buFont typeface="Arial"/>
              <a:buNone/>
            </a:pPr>
            <a:r>
              <a:rPr b="1" lang="ko-KR" sz="2400">
                <a:solidFill>
                  <a:schemeClr val="lt1"/>
                </a:solidFill>
              </a:rPr>
              <a:t>Burglaries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g7946c28ec9_4_82"/>
          <p:cNvSpPr/>
          <p:nvPr/>
        </p:nvSpPr>
        <p:spPr>
          <a:xfrm flipH="1" rot="10800000">
            <a:off x="3302597" y="2262295"/>
            <a:ext cx="2538600" cy="49500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4"/>
              <a:buFont typeface="Arial"/>
              <a:buNone/>
            </a:pPr>
            <a:r>
              <a:t/>
            </a:r>
            <a:endParaRPr b="1" i="0" sz="153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g7946c28ec9_4_82"/>
          <p:cNvSpPr/>
          <p:nvPr/>
        </p:nvSpPr>
        <p:spPr>
          <a:xfrm rot="10800000">
            <a:off x="4426542" y="2278739"/>
            <a:ext cx="290700" cy="207600"/>
          </a:xfrm>
          <a:prstGeom prst="triangle">
            <a:avLst>
              <a:gd fmla="val 50000" name="adj"/>
            </a:avLst>
          </a:prstGeom>
          <a:solidFill>
            <a:srgbClr val="3E3D4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4"/>
              <a:buFont typeface="Arial"/>
              <a:buNone/>
            </a:pPr>
            <a:r>
              <a:t/>
            </a:r>
            <a:endParaRPr b="1" i="0" sz="153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g7946c28ec9_4_82"/>
          <p:cNvSpPr/>
          <p:nvPr/>
        </p:nvSpPr>
        <p:spPr>
          <a:xfrm flipH="1" rot="10800000">
            <a:off x="6171172" y="6088413"/>
            <a:ext cx="2538600" cy="49500"/>
          </a:xfrm>
          <a:prstGeom prst="rect">
            <a:avLst/>
          </a:prstGeom>
          <a:solidFill>
            <a:srgbClr val="2E79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4"/>
              <a:buFont typeface="Arial"/>
              <a:buNone/>
            </a:pPr>
            <a:r>
              <a:t/>
            </a:r>
            <a:endParaRPr b="1" i="0" sz="153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g7946c28ec9_4_82"/>
          <p:cNvSpPr txBox="1"/>
          <p:nvPr>
            <p:ph type="title"/>
          </p:nvPr>
        </p:nvSpPr>
        <p:spPr>
          <a:xfrm>
            <a:off x="628650" y="200027"/>
            <a:ext cx="82866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None/>
            </a:pPr>
            <a:r>
              <a:rPr lang="ko-KR"/>
              <a:t>Model Selection</a:t>
            </a:r>
            <a:endParaRPr/>
          </a:p>
        </p:txBody>
      </p:sp>
      <p:sp>
        <p:nvSpPr>
          <p:cNvPr id="479" name="Google Shape;479;g7946c28ec9_4_82"/>
          <p:cNvSpPr txBox="1"/>
          <p:nvPr/>
        </p:nvSpPr>
        <p:spPr>
          <a:xfrm>
            <a:off x="388946" y="967336"/>
            <a:ext cx="4148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/>
              <a:t>Prediction Error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g7946c28ec9_4_82"/>
          <p:cNvSpPr/>
          <p:nvPr/>
        </p:nvSpPr>
        <p:spPr>
          <a:xfrm>
            <a:off x="6267425" y="1361133"/>
            <a:ext cx="750600" cy="47364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7946c28ec9_4_82"/>
          <p:cNvSpPr/>
          <p:nvPr/>
        </p:nvSpPr>
        <p:spPr>
          <a:xfrm>
            <a:off x="552450" y="4111390"/>
            <a:ext cx="750600" cy="19899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7946c28ec9_4_82"/>
          <p:cNvSpPr/>
          <p:nvPr/>
        </p:nvSpPr>
        <p:spPr>
          <a:xfrm>
            <a:off x="3409950" y="3227765"/>
            <a:ext cx="750600" cy="28734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7946c28ec9_4_82"/>
          <p:cNvSpPr/>
          <p:nvPr/>
        </p:nvSpPr>
        <p:spPr>
          <a:xfrm>
            <a:off x="4244725" y="3448465"/>
            <a:ext cx="750600" cy="26526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7946c28ec9_4_82"/>
          <p:cNvSpPr/>
          <p:nvPr/>
        </p:nvSpPr>
        <p:spPr>
          <a:xfrm>
            <a:off x="1356800" y="3895200"/>
            <a:ext cx="750600" cy="22059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7946c28ec9_4_82"/>
          <p:cNvSpPr/>
          <p:nvPr/>
        </p:nvSpPr>
        <p:spPr>
          <a:xfrm>
            <a:off x="2161150" y="4027900"/>
            <a:ext cx="750600" cy="2074200"/>
          </a:xfrm>
          <a:prstGeom prst="rect">
            <a:avLst/>
          </a:prstGeom>
          <a:solidFill>
            <a:srgbClr val="66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7946c28ec9_4_82"/>
          <p:cNvSpPr/>
          <p:nvPr/>
        </p:nvSpPr>
        <p:spPr>
          <a:xfrm>
            <a:off x="5056750" y="3370900"/>
            <a:ext cx="750600" cy="2731200"/>
          </a:xfrm>
          <a:prstGeom prst="rect">
            <a:avLst/>
          </a:prstGeom>
          <a:solidFill>
            <a:srgbClr val="66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7946c28ec9_4_82"/>
          <p:cNvSpPr/>
          <p:nvPr/>
        </p:nvSpPr>
        <p:spPr>
          <a:xfrm>
            <a:off x="7876175" y="1161100"/>
            <a:ext cx="750600" cy="4938900"/>
          </a:xfrm>
          <a:prstGeom prst="rect">
            <a:avLst/>
          </a:prstGeom>
          <a:solidFill>
            <a:srgbClr val="66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g7946c28ec9_4_82"/>
          <p:cNvSpPr txBox="1"/>
          <p:nvPr/>
        </p:nvSpPr>
        <p:spPr>
          <a:xfrm>
            <a:off x="1356800" y="3603428"/>
            <a:ext cx="8406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205972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g7946c28ec9_4_82"/>
          <p:cNvSpPr txBox="1"/>
          <p:nvPr/>
        </p:nvSpPr>
        <p:spPr>
          <a:xfrm>
            <a:off x="594800" y="3818675"/>
            <a:ext cx="8406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198825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g7946c28ec9_4_82"/>
          <p:cNvSpPr txBox="1"/>
          <p:nvPr/>
        </p:nvSpPr>
        <p:spPr>
          <a:xfrm>
            <a:off x="4252400" y="3163288"/>
            <a:ext cx="8406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446405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g7946c28ec9_4_82"/>
          <p:cNvSpPr txBox="1"/>
          <p:nvPr/>
        </p:nvSpPr>
        <p:spPr>
          <a:xfrm>
            <a:off x="3414200" y="2934688"/>
            <a:ext cx="8406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481433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g7946c28ec9_4_82"/>
          <p:cNvSpPr txBox="1"/>
          <p:nvPr/>
        </p:nvSpPr>
        <p:spPr>
          <a:xfrm>
            <a:off x="7054740" y="953488"/>
            <a:ext cx="8406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1182128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g7946c28ec9_4_82"/>
          <p:cNvSpPr txBox="1"/>
          <p:nvPr/>
        </p:nvSpPr>
        <p:spPr>
          <a:xfrm>
            <a:off x="6233600" y="1071768"/>
            <a:ext cx="8406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1112123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4" name="Google Shape;494;g7946c28ec9_4_82"/>
          <p:cNvGrpSpPr/>
          <p:nvPr/>
        </p:nvGrpSpPr>
        <p:grpSpPr>
          <a:xfrm>
            <a:off x="1998650" y="6362238"/>
            <a:ext cx="5146500" cy="386263"/>
            <a:chOff x="3734725" y="1028238"/>
            <a:chExt cx="5146500" cy="386263"/>
          </a:xfrm>
        </p:grpSpPr>
        <p:sp>
          <p:nvSpPr>
            <p:cNvPr id="495" name="Google Shape;495;g7946c28ec9_4_82"/>
            <p:cNvSpPr/>
            <p:nvPr/>
          </p:nvSpPr>
          <p:spPr>
            <a:xfrm>
              <a:off x="3734725" y="1028238"/>
              <a:ext cx="1324200" cy="38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4"/>
                <a:buFont typeface="Arial"/>
                <a:buNone/>
              </a:pPr>
              <a:r>
                <a:rPr b="1" lang="ko-KR" sz="1704">
                  <a:solidFill>
                    <a:srgbClr val="3E3D43"/>
                  </a:solidFill>
                </a:rPr>
                <a:t>Bayesian</a:t>
              </a:r>
              <a:endParaRPr b="1" i="0" sz="1704" u="none" cap="none" strike="noStrike">
                <a:solidFill>
                  <a:srgbClr val="3E3D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g7946c28ec9_4_82"/>
            <p:cNvSpPr/>
            <p:nvPr/>
          </p:nvSpPr>
          <p:spPr>
            <a:xfrm>
              <a:off x="4826475" y="1119725"/>
              <a:ext cx="750600" cy="2076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g7946c28ec9_4_82"/>
            <p:cNvSpPr/>
            <p:nvPr/>
          </p:nvSpPr>
          <p:spPr>
            <a:xfrm>
              <a:off x="5747413" y="1028238"/>
              <a:ext cx="1073700" cy="38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4"/>
                <a:buFont typeface="Arial"/>
                <a:buNone/>
              </a:pPr>
              <a:r>
                <a:rPr b="1" lang="ko-KR" sz="1704">
                  <a:solidFill>
                    <a:srgbClr val="3E3D43"/>
                  </a:solidFill>
                </a:rPr>
                <a:t>LASSO</a:t>
              </a:r>
              <a:endParaRPr b="1" i="0" sz="1704" u="none" cap="none" strike="noStrike">
                <a:solidFill>
                  <a:srgbClr val="3E3D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g7946c28ec9_4_82"/>
            <p:cNvSpPr/>
            <p:nvPr/>
          </p:nvSpPr>
          <p:spPr>
            <a:xfrm>
              <a:off x="6620725" y="1115388"/>
              <a:ext cx="750600" cy="207600"/>
            </a:xfrm>
            <a:prstGeom prst="rect">
              <a:avLst/>
            </a:prstGeom>
            <a:solidFill>
              <a:srgbClr val="CC41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g7946c28ec9_4_82"/>
            <p:cNvSpPr/>
            <p:nvPr/>
          </p:nvSpPr>
          <p:spPr>
            <a:xfrm>
              <a:off x="7509625" y="1032600"/>
              <a:ext cx="840600" cy="38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4"/>
                <a:buFont typeface="Arial"/>
                <a:buNone/>
              </a:pPr>
              <a:r>
                <a:rPr b="1" lang="ko-KR" sz="1704">
                  <a:solidFill>
                    <a:srgbClr val="3E3D43"/>
                  </a:solidFill>
                </a:rPr>
                <a:t>PCA</a:t>
              </a:r>
              <a:endParaRPr b="1" i="0" sz="1704" u="none" cap="none" strike="noStrike">
                <a:solidFill>
                  <a:srgbClr val="3E3D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g7946c28ec9_4_82"/>
            <p:cNvSpPr/>
            <p:nvPr/>
          </p:nvSpPr>
          <p:spPr>
            <a:xfrm>
              <a:off x="8130625" y="1119750"/>
              <a:ext cx="750600" cy="207600"/>
            </a:xfrm>
            <a:prstGeom prst="rect">
              <a:avLst/>
            </a:prstGeom>
            <a:solidFill>
              <a:srgbClr val="66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1" name="Google Shape;501;g7946c28ec9_4_82"/>
          <p:cNvSpPr/>
          <p:nvPr/>
        </p:nvSpPr>
        <p:spPr>
          <a:xfrm>
            <a:off x="6115777" y="1663549"/>
            <a:ext cx="2649600" cy="487200"/>
          </a:xfrm>
          <a:prstGeom prst="rect">
            <a:avLst/>
          </a:prstGeom>
          <a:solidFill>
            <a:srgbClr val="2E79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4"/>
              <a:buFont typeface="Arial"/>
              <a:buNone/>
            </a:pPr>
            <a:r>
              <a:rPr b="1" lang="ko-KR" sz="2400">
                <a:solidFill>
                  <a:schemeClr val="lt1"/>
                </a:solidFill>
              </a:rPr>
              <a:t>Larcenies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g7946c28ec9_4_82"/>
          <p:cNvSpPr/>
          <p:nvPr/>
        </p:nvSpPr>
        <p:spPr>
          <a:xfrm flipH="1" rot="10800000">
            <a:off x="6171172" y="2262295"/>
            <a:ext cx="2538600" cy="49500"/>
          </a:xfrm>
          <a:prstGeom prst="rect">
            <a:avLst/>
          </a:prstGeom>
          <a:solidFill>
            <a:srgbClr val="2E79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4"/>
              <a:buFont typeface="Arial"/>
              <a:buNone/>
            </a:pPr>
            <a:r>
              <a:t/>
            </a:r>
            <a:endParaRPr b="1" i="0" sz="153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g7946c28ec9_4_82"/>
          <p:cNvSpPr/>
          <p:nvPr/>
        </p:nvSpPr>
        <p:spPr>
          <a:xfrm rot="10800000">
            <a:off x="7295117" y="2278739"/>
            <a:ext cx="290700" cy="207600"/>
          </a:xfrm>
          <a:prstGeom prst="triangle">
            <a:avLst>
              <a:gd fmla="val 50000" name="adj"/>
            </a:avLst>
          </a:prstGeom>
          <a:solidFill>
            <a:srgbClr val="2E79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4"/>
              <a:buFont typeface="Arial"/>
              <a:buNone/>
            </a:pPr>
            <a:r>
              <a:t/>
            </a:r>
            <a:endParaRPr b="0" i="0" sz="1534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g7946c28ec9_4_82"/>
          <p:cNvSpPr txBox="1"/>
          <p:nvPr/>
        </p:nvSpPr>
        <p:spPr>
          <a:xfrm>
            <a:off x="2195000" y="3687589"/>
            <a:ext cx="8406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204567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g7946c28ec9_4_82"/>
          <p:cNvSpPr txBox="1"/>
          <p:nvPr/>
        </p:nvSpPr>
        <p:spPr>
          <a:xfrm>
            <a:off x="5090600" y="3093911"/>
            <a:ext cx="8406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453734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g7946c28ec9_4_82"/>
          <p:cNvSpPr txBox="1"/>
          <p:nvPr/>
        </p:nvSpPr>
        <p:spPr>
          <a:xfrm>
            <a:off x="7831165" y="869715"/>
            <a:ext cx="8406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1205020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7946c28ec9_4_105"/>
          <p:cNvSpPr/>
          <p:nvPr/>
        </p:nvSpPr>
        <p:spPr>
          <a:xfrm>
            <a:off x="4818950" y="1566725"/>
            <a:ext cx="2823900" cy="4257900"/>
          </a:xfrm>
          <a:prstGeom prst="rect">
            <a:avLst/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g7946c28ec9_4_105"/>
          <p:cNvSpPr/>
          <p:nvPr/>
        </p:nvSpPr>
        <p:spPr>
          <a:xfrm>
            <a:off x="1500783" y="1566725"/>
            <a:ext cx="2823900" cy="4257900"/>
          </a:xfrm>
          <a:prstGeom prst="rect">
            <a:avLst/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g7946c28ec9_4_105"/>
          <p:cNvSpPr/>
          <p:nvPr/>
        </p:nvSpPr>
        <p:spPr>
          <a:xfrm flipH="1" rot="10800000">
            <a:off x="1500783" y="5995618"/>
            <a:ext cx="2823900" cy="49500"/>
          </a:xfrm>
          <a:prstGeom prst="rect">
            <a:avLst/>
          </a:prstGeom>
          <a:solidFill>
            <a:srgbClr val="2E79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4"/>
              <a:buFont typeface="Arial"/>
              <a:buNone/>
            </a:pPr>
            <a:r>
              <a:t/>
            </a:r>
            <a:endParaRPr b="1" i="0" sz="153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g7946c28ec9_4_105"/>
          <p:cNvSpPr/>
          <p:nvPr/>
        </p:nvSpPr>
        <p:spPr>
          <a:xfrm>
            <a:off x="1439163" y="1570748"/>
            <a:ext cx="2947500" cy="487200"/>
          </a:xfrm>
          <a:prstGeom prst="rect">
            <a:avLst/>
          </a:prstGeom>
          <a:solidFill>
            <a:srgbClr val="2E79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4"/>
              <a:buFont typeface="Arial"/>
              <a:buNone/>
            </a:pPr>
            <a:r>
              <a:rPr b="1" lang="ko-KR" sz="2400">
                <a:solidFill>
                  <a:schemeClr val="lt1"/>
                </a:solidFill>
              </a:rPr>
              <a:t>AutoTheft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g7946c28ec9_4_105"/>
          <p:cNvSpPr/>
          <p:nvPr/>
        </p:nvSpPr>
        <p:spPr>
          <a:xfrm flipH="1" rot="10800000">
            <a:off x="1500783" y="2169496"/>
            <a:ext cx="2823900" cy="49500"/>
          </a:xfrm>
          <a:prstGeom prst="rect">
            <a:avLst/>
          </a:prstGeom>
          <a:solidFill>
            <a:srgbClr val="2E79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4"/>
              <a:buFont typeface="Arial"/>
              <a:buNone/>
            </a:pPr>
            <a:r>
              <a:t/>
            </a:r>
            <a:endParaRPr b="1" i="0" sz="153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g7946c28ec9_4_105"/>
          <p:cNvSpPr/>
          <p:nvPr/>
        </p:nvSpPr>
        <p:spPr>
          <a:xfrm rot="10800000">
            <a:off x="2751003" y="2185939"/>
            <a:ext cx="323400" cy="207600"/>
          </a:xfrm>
          <a:prstGeom prst="triangle">
            <a:avLst>
              <a:gd fmla="val 50000" name="adj"/>
            </a:avLst>
          </a:prstGeom>
          <a:solidFill>
            <a:srgbClr val="2E79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4"/>
              <a:buFont typeface="Arial"/>
              <a:buNone/>
            </a:pPr>
            <a:r>
              <a:t/>
            </a:r>
            <a:endParaRPr b="0" i="0" sz="1534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g7946c28ec9_4_105"/>
          <p:cNvSpPr/>
          <p:nvPr/>
        </p:nvSpPr>
        <p:spPr>
          <a:xfrm flipH="1" rot="10800000">
            <a:off x="4818950" y="5995618"/>
            <a:ext cx="2823900" cy="49500"/>
          </a:xfrm>
          <a:prstGeom prst="rect">
            <a:avLst/>
          </a:prstGeom>
          <a:solidFill>
            <a:srgbClr val="2E79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4"/>
              <a:buFont typeface="Arial"/>
              <a:buNone/>
            </a:pPr>
            <a:r>
              <a:t/>
            </a:r>
            <a:endParaRPr b="1" i="0" sz="153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g7946c28ec9_4_105"/>
          <p:cNvSpPr/>
          <p:nvPr/>
        </p:nvSpPr>
        <p:spPr>
          <a:xfrm>
            <a:off x="4757330" y="1570748"/>
            <a:ext cx="2947500" cy="487200"/>
          </a:xfrm>
          <a:prstGeom prst="rect">
            <a:avLst/>
          </a:prstGeom>
          <a:solidFill>
            <a:srgbClr val="2E79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4"/>
              <a:buFont typeface="Arial"/>
              <a:buNone/>
            </a:pPr>
            <a:r>
              <a:rPr b="1" lang="ko-KR" sz="2400">
                <a:solidFill>
                  <a:schemeClr val="lt1"/>
                </a:solidFill>
              </a:rPr>
              <a:t>Arsons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g7946c28ec9_4_105"/>
          <p:cNvSpPr/>
          <p:nvPr/>
        </p:nvSpPr>
        <p:spPr>
          <a:xfrm flipH="1" rot="10800000">
            <a:off x="4818950" y="2169496"/>
            <a:ext cx="2823900" cy="49500"/>
          </a:xfrm>
          <a:prstGeom prst="rect">
            <a:avLst/>
          </a:prstGeom>
          <a:solidFill>
            <a:srgbClr val="2E79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4"/>
              <a:buFont typeface="Arial"/>
              <a:buNone/>
            </a:pPr>
            <a:r>
              <a:t/>
            </a:r>
            <a:endParaRPr b="1" i="0" sz="153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g7946c28ec9_4_105"/>
          <p:cNvSpPr/>
          <p:nvPr/>
        </p:nvSpPr>
        <p:spPr>
          <a:xfrm rot="10800000">
            <a:off x="6069169" y="2185939"/>
            <a:ext cx="323400" cy="207600"/>
          </a:xfrm>
          <a:prstGeom prst="triangle">
            <a:avLst>
              <a:gd fmla="val 50000" name="adj"/>
            </a:avLst>
          </a:prstGeom>
          <a:solidFill>
            <a:srgbClr val="2E79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4"/>
              <a:buFont typeface="Arial"/>
              <a:buNone/>
            </a:pPr>
            <a:r>
              <a:t/>
            </a:r>
            <a:endParaRPr b="0" i="0" sz="1534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g7946c28ec9_4_105"/>
          <p:cNvSpPr txBox="1"/>
          <p:nvPr>
            <p:ph type="title"/>
          </p:nvPr>
        </p:nvSpPr>
        <p:spPr>
          <a:xfrm>
            <a:off x="628650" y="200027"/>
            <a:ext cx="82866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None/>
            </a:pPr>
            <a:r>
              <a:rPr lang="ko-KR"/>
              <a:t>Model Selection</a:t>
            </a:r>
            <a:endParaRPr/>
          </a:p>
        </p:txBody>
      </p:sp>
      <p:sp>
        <p:nvSpPr>
          <p:cNvPr id="523" name="Google Shape;523;g7946c28ec9_4_105"/>
          <p:cNvSpPr txBox="1"/>
          <p:nvPr/>
        </p:nvSpPr>
        <p:spPr>
          <a:xfrm>
            <a:off x="388946" y="967336"/>
            <a:ext cx="4148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/>
              <a:t>Prediction Error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4" name="Google Shape;524;g7946c28ec9_4_105"/>
          <p:cNvGrpSpPr/>
          <p:nvPr/>
        </p:nvGrpSpPr>
        <p:grpSpPr>
          <a:xfrm>
            <a:off x="1998650" y="6311058"/>
            <a:ext cx="5146500" cy="386263"/>
            <a:chOff x="3734725" y="1028238"/>
            <a:chExt cx="5146500" cy="386263"/>
          </a:xfrm>
        </p:grpSpPr>
        <p:sp>
          <p:nvSpPr>
            <p:cNvPr id="525" name="Google Shape;525;g7946c28ec9_4_105"/>
            <p:cNvSpPr/>
            <p:nvPr/>
          </p:nvSpPr>
          <p:spPr>
            <a:xfrm>
              <a:off x="3734725" y="1028238"/>
              <a:ext cx="1324200" cy="38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4"/>
                <a:buFont typeface="Arial"/>
                <a:buNone/>
              </a:pPr>
              <a:r>
                <a:rPr b="1" lang="ko-KR" sz="1704">
                  <a:solidFill>
                    <a:srgbClr val="3E3D43"/>
                  </a:solidFill>
                </a:rPr>
                <a:t>Bayesian</a:t>
              </a:r>
              <a:endParaRPr b="1" i="0" sz="1704" u="none" cap="none" strike="noStrike">
                <a:solidFill>
                  <a:srgbClr val="3E3D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g7946c28ec9_4_105"/>
            <p:cNvSpPr/>
            <p:nvPr/>
          </p:nvSpPr>
          <p:spPr>
            <a:xfrm>
              <a:off x="4826475" y="1119725"/>
              <a:ext cx="750600" cy="2076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g7946c28ec9_4_105"/>
            <p:cNvSpPr/>
            <p:nvPr/>
          </p:nvSpPr>
          <p:spPr>
            <a:xfrm>
              <a:off x="5747413" y="1028238"/>
              <a:ext cx="1073700" cy="38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4"/>
                <a:buFont typeface="Arial"/>
                <a:buNone/>
              </a:pPr>
              <a:r>
                <a:rPr b="1" lang="ko-KR" sz="1704">
                  <a:solidFill>
                    <a:srgbClr val="3E3D43"/>
                  </a:solidFill>
                </a:rPr>
                <a:t>LASSO</a:t>
              </a:r>
              <a:endParaRPr b="1" i="0" sz="1704" u="none" cap="none" strike="noStrike">
                <a:solidFill>
                  <a:srgbClr val="3E3D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g7946c28ec9_4_105"/>
            <p:cNvSpPr/>
            <p:nvPr/>
          </p:nvSpPr>
          <p:spPr>
            <a:xfrm>
              <a:off x="6620725" y="1115388"/>
              <a:ext cx="750600" cy="207600"/>
            </a:xfrm>
            <a:prstGeom prst="rect">
              <a:avLst/>
            </a:prstGeom>
            <a:solidFill>
              <a:srgbClr val="CC41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g7946c28ec9_4_105"/>
            <p:cNvSpPr/>
            <p:nvPr/>
          </p:nvSpPr>
          <p:spPr>
            <a:xfrm>
              <a:off x="7509625" y="1032600"/>
              <a:ext cx="840600" cy="38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4"/>
                <a:buFont typeface="Arial"/>
                <a:buNone/>
              </a:pPr>
              <a:r>
                <a:rPr b="1" lang="ko-KR" sz="1704">
                  <a:solidFill>
                    <a:srgbClr val="3E3D43"/>
                  </a:solidFill>
                </a:rPr>
                <a:t>PCA</a:t>
              </a:r>
              <a:endParaRPr b="1" i="0" sz="1704" u="none" cap="none" strike="noStrike">
                <a:solidFill>
                  <a:srgbClr val="3E3D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g7946c28ec9_4_105"/>
            <p:cNvSpPr/>
            <p:nvPr/>
          </p:nvSpPr>
          <p:spPr>
            <a:xfrm>
              <a:off x="8130625" y="1119750"/>
              <a:ext cx="750600" cy="207600"/>
            </a:xfrm>
            <a:prstGeom prst="rect">
              <a:avLst/>
            </a:prstGeom>
            <a:solidFill>
              <a:srgbClr val="66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1" name="Google Shape;531;g7946c28ec9_4_105"/>
          <p:cNvSpPr/>
          <p:nvPr/>
        </p:nvSpPr>
        <p:spPr>
          <a:xfrm>
            <a:off x="1702275" y="3787250"/>
            <a:ext cx="750600" cy="22083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g7946c28ec9_4_105"/>
          <p:cNvSpPr/>
          <p:nvPr/>
        </p:nvSpPr>
        <p:spPr>
          <a:xfrm>
            <a:off x="2529075" y="3689875"/>
            <a:ext cx="750600" cy="23055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7946c28ec9_4_105"/>
          <p:cNvSpPr/>
          <p:nvPr/>
        </p:nvSpPr>
        <p:spPr>
          <a:xfrm>
            <a:off x="3355875" y="3599500"/>
            <a:ext cx="750600" cy="2395800"/>
          </a:xfrm>
          <a:prstGeom prst="rect">
            <a:avLst/>
          </a:prstGeom>
          <a:solidFill>
            <a:srgbClr val="66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7946c28ec9_4_105"/>
          <p:cNvSpPr txBox="1"/>
          <p:nvPr/>
        </p:nvSpPr>
        <p:spPr>
          <a:xfrm>
            <a:off x="1719335" y="3481785"/>
            <a:ext cx="8406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238615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g7946c28ec9_4_105"/>
          <p:cNvSpPr txBox="1"/>
          <p:nvPr/>
        </p:nvSpPr>
        <p:spPr>
          <a:xfrm>
            <a:off x="2550979" y="3391888"/>
            <a:ext cx="8406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246966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g7946c28ec9_4_105"/>
          <p:cNvSpPr/>
          <p:nvPr/>
        </p:nvSpPr>
        <p:spPr>
          <a:xfrm>
            <a:off x="5844925" y="3250950"/>
            <a:ext cx="750600" cy="27444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g7946c28ec9_4_105"/>
          <p:cNvSpPr txBox="1"/>
          <p:nvPr/>
        </p:nvSpPr>
        <p:spPr>
          <a:xfrm>
            <a:off x="5852600" y="2951747"/>
            <a:ext cx="8406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472820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g7946c28ec9_4_105"/>
          <p:cNvSpPr/>
          <p:nvPr/>
        </p:nvSpPr>
        <p:spPr>
          <a:xfrm>
            <a:off x="5009475" y="4721100"/>
            <a:ext cx="750600" cy="12741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7946c28ec9_4_105"/>
          <p:cNvSpPr/>
          <p:nvPr/>
        </p:nvSpPr>
        <p:spPr>
          <a:xfrm>
            <a:off x="6680375" y="3159350"/>
            <a:ext cx="750600" cy="2835900"/>
          </a:xfrm>
          <a:prstGeom prst="rect">
            <a:avLst/>
          </a:prstGeom>
          <a:solidFill>
            <a:srgbClr val="66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7946c28ec9_4_105"/>
          <p:cNvSpPr txBox="1"/>
          <p:nvPr/>
        </p:nvSpPr>
        <p:spPr>
          <a:xfrm>
            <a:off x="5049774" y="4431031"/>
            <a:ext cx="8406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30683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g7946c28ec9_4_105"/>
          <p:cNvSpPr txBox="1"/>
          <p:nvPr/>
        </p:nvSpPr>
        <p:spPr>
          <a:xfrm>
            <a:off x="3390791" y="3286894"/>
            <a:ext cx="8406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249518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g7946c28ec9_4_105"/>
          <p:cNvSpPr txBox="1"/>
          <p:nvPr/>
        </p:nvSpPr>
        <p:spPr>
          <a:xfrm>
            <a:off x="6711567" y="2854719"/>
            <a:ext cx="8406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486467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7946c28ec9_4_131"/>
          <p:cNvSpPr/>
          <p:nvPr/>
        </p:nvSpPr>
        <p:spPr>
          <a:xfrm>
            <a:off x="675625" y="2519735"/>
            <a:ext cx="2508000" cy="455700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ko-KR" sz="2400">
                <a:solidFill>
                  <a:schemeClr val="lt1"/>
                </a:solidFill>
              </a:rPr>
              <a:t>Bayesian Reg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g7946c28ec9_4_131"/>
          <p:cNvSpPr/>
          <p:nvPr/>
        </p:nvSpPr>
        <p:spPr>
          <a:xfrm>
            <a:off x="3316482" y="2519735"/>
            <a:ext cx="2508000" cy="455700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ko-KR" sz="2400">
                <a:solidFill>
                  <a:schemeClr val="lt1"/>
                </a:solidFill>
              </a:rPr>
              <a:t>LASSO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g7946c28ec9_4_131"/>
          <p:cNvSpPr/>
          <p:nvPr/>
        </p:nvSpPr>
        <p:spPr>
          <a:xfrm>
            <a:off x="5958847" y="2519735"/>
            <a:ext cx="2508000" cy="455700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ko-KR" sz="2400">
                <a:solidFill>
                  <a:schemeClr val="lt1"/>
                </a:solidFill>
              </a:rPr>
              <a:t>PCA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g7946c28ec9_4_131"/>
          <p:cNvSpPr/>
          <p:nvPr/>
        </p:nvSpPr>
        <p:spPr>
          <a:xfrm>
            <a:off x="732266" y="5526263"/>
            <a:ext cx="2508000" cy="46200"/>
          </a:xfrm>
          <a:prstGeom prst="rect">
            <a:avLst/>
          </a:prstGeom>
          <a:solidFill>
            <a:srgbClr val="3E3D43"/>
          </a:solidFill>
          <a:ln cap="flat" cmpd="sng" w="12700">
            <a:solidFill>
              <a:srgbClr val="3E3D4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3"/>
              <a:buFont typeface="Arial"/>
              <a:buNone/>
            </a:pPr>
            <a:r>
              <a:t/>
            </a:r>
            <a:endParaRPr b="1" i="0" sz="1193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g7946c28ec9_4_131"/>
          <p:cNvSpPr/>
          <p:nvPr/>
        </p:nvSpPr>
        <p:spPr>
          <a:xfrm>
            <a:off x="3345553" y="5526263"/>
            <a:ext cx="2508000" cy="46200"/>
          </a:xfrm>
          <a:prstGeom prst="rect">
            <a:avLst/>
          </a:prstGeom>
          <a:solidFill>
            <a:srgbClr val="3E3D43"/>
          </a:solidFill>
          <a:ln cap="flat" cmpd="sng" w="12700">
            <a:solidFill>
              <a:srgbClr val="3E3D4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63"/>
              <a:buFont typeface="Arial"/>
              <a:buNone/>
            </a:pPr>
            <a:r>
              <a:t/>
            </a:r>
            <a:endParaRPr b="1" i="0" sz="1363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g7946c28ec9_4_131"/>
          <p:cNvSpPr/>
          <p:nvPr/>
        </p:nvSpPr>
        <p:spPr>
          <a:xfrm>
            <a:off x="5958840" y="5526263"/>
            <a:ext cx="2508000" cy="46200"/>
          </a:xfrm>
          <a:prstGeom prst="rect">
            <a:avLst/>
          </a:prstGeom>
          <a:solidFill>
            <a:srgbClr val="3E3D43"/>
          </a:solidFill>
          <a:ln cap="flat" cmpd="sng" w="12700">
            <a:solidFill>
              <a:srgbClr val="3E3D4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63"/>
              <a:buFont typeface="Arial"/>
              <a:buNone/>
            </a:pPr>
            <a:r>
              <a:t/>
            </a:r>
            <a:endParaRPr b="1" i="0" sz="1363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g7946c28ec9_4_131"/>
          <p:cNvSpPr/>
          <p:nvPr/>
        </p:nvSpPr>
        <p:spPr>
          <a:xfrm>
            <a:off x="1842912" y="1708015"/>
            <a:ext cx="5417700" cy="513300"/>
          </a:xfrm>
          <a:prstGeom prst="rect">
            <a:avLst/>
          </a:prstGeom>
          <a:solidFill>
            <a:srgbClr val="2E79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ko-KR" sz="2400">
                <a:solidFill>
                  <a:schemeClr val="lt1"/>
                </a:solidFill>
              </a:rPr>
              <a:t>Our Models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g7946c28ec9_4_131"/>
          <p:cNvSpPr txBox="1"/>
          <p:nvPr>
            <p:ph type="title"/>
          </p:nvPr>
        </p:nvSpPr>
        <p:spPr>
          <a:xfrm>
            <a:off x="628650" y="200027"/>
            <a:ext cx="82866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None/>
            </a:pPr>
            <a:r>
              <a:rPr lang="ko-KR"/>
              <a:t>Model Selection</a:t>
            </a:r>
            <a:endParaRPr/>
          </a:p>
        </p:txBody>
      </p:sp>
      <p:sp>
        <p:nvSpPr>
          <p:cNvPr id="556" name="Google Shape;556;g7946c28ec9_4_131"/>
          <p:cNvSpPr txBox="1"/>
          <p:nvPr/>
        </p:nvSpPr>
        <p:spPr>
          <a:xfrm>
            <a:off x="1472575" y="3465525"/>
            <a:ext cx="914100" cy="18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600">
                <a:latin typeface="Do Hyeon"/>
                <a:ea typeface="Do Hyeon"/>
                <a:cs typeface="Do Hyeon"/>
                <a:sym typeface="Do Hyeon"/>
              </a:rPr>
              <a:t>4</a:t>
            </a:r>
            <a:endParaRPr sz="96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57" name="Google Shape;557;g7946c28ec9_4_131"/>
          <p:cNvSpPr txBox="1"/>
          <p:nvPr/>
        </p:nvSpPr>
        <p:spPr>
          <a:xfrm>
            <a:off x="4113425" y="3465525"/>
            <a:ext cx="914100" cy="18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600">
                <a:latin typeface="Do Hyeon"/>
                <a:ea typeface="Do Hyeon"/>
                <a:cs typeface="Do Hyeon"/>
                <a:sym typeface="Do Hyeon"/>
              </a:rPr>
              <a:t>4</a:t>
            </a:r>
            <a:endParaRPr sz="96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58" name="Google Shape;558;g7946c28ec9_4_131"/>
          <p:cNvSpPr txBox="1"/>
          <p:nvPr/>
        </p:nvSpPr>
        <p:spPr>
          <a:xfrm>
            <a:off x="6754275" y="3465525"/>
            <a:ext cx="914100" cy="18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600">
                <a:latin typeface="Do Hyeon"/>
                <a:ea typeface="Do Hyeon"/>
                <a:cs typeface="Do Hyeon"/>
                <a:sym typeface="Do Hyeon"/>
              </a:rPr>
              <a:t>0</a:t>
            </a:r>
            <a:endParaRPr sz="96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59" name="Google Shape;559;g7946c28ec9_4_131"/>
          <p:cNvSpPr txBox="1"/>
          <p:nvPr/>
        </p:nvSpPr>
        <p:spPr>
          <a:xfrm>
            <a:off x="1129500" y="5907000"/>
            <a:ext cx="71454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latin typeface="Do Hyeon"/>
                <a:ea typeface="Do Hyeon"/>
                <a:cs typeface="Do Hyeon"/>
                <a:sym typeface="Do Hyeon"/>
              </a:rPr>
              <a:t>최종 모델은 Bayesian Regression으로 선택함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60" name="Google Shape;560;g7946c28ec9_4_131"/>
          <p:cNvSpPr txBox="1"/>
          <p:nvPr/>
        </p:nvSpPr>
        <p:spPr>
          <a:xfrm>
            <a:off x="728650" y="4981475"/>
            <a:ext cx="55716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g7946c28ec9_4_131"/>
          <p:cNvSpPr txBox="1"/>
          <p:nvPr/>
        </p:nvSpPr>
        <p:spPr>
          <a:xfrm>
            <a:off x="3345550" y="4981475"/>
            <a:ext cx="25080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Murders / Rapes / Robberies</a:t>
            </a:r>
            <a:r>
              <a:rPr lang="ko-KR">
                <a:highlight>
                  <a:srgbClr val="FF0000"/>
                </a:highlight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>
                <a:solidFill>
                  <a:srgbClr val="0000FF"/>
                </a:solidFill>
                <a:latin typeface="Do Hyeon"/>
                <a:ea typeface="Do Hyeon"/>
                <a:cs typeface="Do Hyeon"/>
                <a:sym typeface="Do Hyeon"/>
              </a:rPr>
              <a:t>Burglaries</a:t>
            </a:r>
            <a:endParaRPr>
              <a:solidFill>
                <a:srgbClr val="0000F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62" name="Google Shape;562;g7946c28ec9_4_131"/>
          <p:cNvSpPr txBox="1"/>
          <p:nvPr/>
        </p:nvSpPr>
        <p:spPr>
          <a:xfrm>
            <a:off x="675625" y="4981475"/>
            <a:ext cx="25080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Assaults</a:t>
            </a:r>
            <a:endParaRPr>
              <a:solidFill>
                <a:srgbClr val="FF000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>
                <a:solidFill>
                  <a:srgbClr val="0000FF"/>
                </a:solidFill>
                <a:latin typeface="Do Hyeon"/>
                <a:ea typeface="Do Hyeon"/>
                <a:cs typeface="Do Hyeon"/>
                <a:sym typeface="Do Hyeon"/>
              </a:rPr>
              <a:t>Larcanies / AutoTheft/ Arsons</a:t>
            </a:r>
            <a:endParaRPr>
              <a:solidFill>
                <a:srgbClr val="0000F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7946c28ec9_4_147"/>
          <p:cNvSpPr txBox="1"/>
          <p:nvPr>
            <p:ph type="title"/>
          </p:nvPr>
        </p:nvSpPr>
        <p:spPr>
          <a:xfrm>
            <a:off x="628650" y="200027"/>
            <a:ext cx="82866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68" name="Google Shape;568;g7946c28ec9_4_147"/>
          <p:cNvSpPr/>
          <p:nvPr/>
        </p:nvSpPr>
        <p:spPr>
          <a:xfrm>
            <a:off x="-1253447" y="0"/>
            <a:ext cx="10921500" cy="20034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9" name="Google Shape;569;g7946c28ec9_4_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19192" y="2280006"/>
            <a:ext cx="10099497" cy="2297987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g7946c28ec9_4_147"/>
          <p:cNvSpPr txBox="1"/>
          <p:nvPr/>
        </p:nvSpPr>
        <p:spPr>
          <a:xfrm>
            <a:off x="231224" y="2551837"/>
            <a:ext cx="86817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400">
                <a:solidFill>
                  <a:schemeClr val="lt1"/>
                </a:solidFill>
              </a:rPr>
              <a:t>Conclusion</a:t>
            </a:r>
            <a:r>
              <a:rPr b="1" i="0" lang="ko-KR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400">
                <a:solidFill>
                  <a:schemeClr val="lt1"/>
                </a:solidFill>
              </a:rPr>
              <a:t>Suggestions</a:t>
            </a:r>
            <a:endParaRPr b="1" i="0" sz="5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946c28ec9_4_277"/>
          <p:cNvSpPr txBox="1"/>
          <p:nvPr>
            <p:ph type="title"/>
          </p:nvPr>
        </p:nvSpPr>
        <p:spPr>
          <a:xfrm>
            <a:off x="628650" y="200027"/>
            <a:ext cx="82866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2" name="Google Shape;132;g7946c28ec9_4_277"/>
          <p:cNvSpPr/>
          <p:nvPr/>
        </p:nvSpPr>
        <p:spPr>
          <a:xfrm>
            <a:off x="-1253447" y="0"/>
            <a:ext cx="10921500" cy="20034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g7946c28ec9_4_2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42482" y="2590800"/>
            <a:ext cx="10099497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7946c28ec9_4_277"/>
          <p:cNvSpPr txBox="1"/>
          <p:nvPr/>
        </p:nvSpPr>
        <p:spPr>
          <a:xfrm>
            <a:off x="233849" y="2967335"/>
            <a:ext cx="8681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400">
                <a:solidFill>
                  <a:schemeClr val="lt1"/>
                </a:solidFill>
              </a:rPr>
              <a:t>EDA</a:t>
            </a:r>
            <a:endParaRPr b="1" i="0" sz="5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7946c28ec9_4_40"/>
          <p:cNvSpPr txBox="1"/>
          <p:nvPr>
            <p:ph type="title"/>
          </p:nvPr>
        </p:nvSpPr>
        <p:spPr>
          <a:xfrm>
            <a:off x="556731" y="158930"/>
            <a:ext cx="82866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None/>
            </a:pPr>
            <a:r>
              <a:rPr lang="ko-KR" sz="2880"/>
              <a:t>K-means Clustering </a:t>
            </a:r>
            <a:endParaRPr sz="288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None/>
            </a:pPr>
            <a:r>
              <a:rPr lang="ko-KR" sz="2160"/>
              <a:t>for Mixture Distribution</a:t>
            </a:r>
            <a:endParaRPr sz="2160"/>
          </a:p>
        </p:txBody>
      </p:sp>
      <p:pic>
        <p:nvPicPr>
          <p:cNvPr id="576" name="Google Shape;576;g7946c28ec9_4_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6335" y="3943230"/>
            <a:ext cx="259200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g7946c28ec9_4_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7492" y="1061960"/>
            <a:ext cx="2590843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g7946c28ec9_4_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68672" y="1061960"/>
            <a:ext cx="2590843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g7946c28ec9_4_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68672" y="3943230"/>
            <a:ext cx="2590843" cy="25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g7946c28ec9_4_40"/>
          <p:cNvSpPr txBox="1"/>
          <p:nvPr/>
        </p:nvSpPr>
        <p:spPr>
          <a:xfrm>
            <a:off x="2392762" y="3543120"/>
            <a:ext cx="162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Murders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g7946c28ec9_4_40"/>
          <p:cNvSpPr txBox="1"/>
          <p:nvPr/>
        </p:nvSpPr>
        <p:spPr>
          <a:xfrm>
            <a:off x="5699651" y="3541029"/>
            <a:ext cx="132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Assaults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g7946c28ec9_4_40"/>
          <p:cNvSpPr txBox="1"/>
          <p:nvPr/>
        </p:nvSpPr>
        <p:spPr>
          <a:xfrm>
            <a:off x="2301411" y="6457890"/>
            <a:ext cx="146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burglaries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g7946c28ec9_4_40"/>
          <p:cNvSpPr txBox="1"/>
          <p:nvPr/>
        </p:nvSpPr>
        <p:spPr>
          <a:xfrm>
            <a:off x="5699651" y="6427266"/>
            <a:ext cx="153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AutoTheft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7946c28ec9_4_52"/>
          <p:cNvSpPr txBox="1"/>
          <p:nvPr>
            <p:ph type="title"/>
          </p:nvPr>
        </p:nvSpPr>
        <p:spPr>
          <a:xfrm>
            <a:off x="556731" y="158930"/>
            <a:ext cx="82866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None/>
            </a:pPr>
            <a:r>
              <a:rPr lang="ko-KR" sz="2880"/>
              <a:t>K-means Clustering </a:t>
            </a:r>
            <a:endParaRPr sz="288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None/>
            </a:pPr>
            <a:r>
              <a:rPr lang="ko-KR" sz="2160"/>
              <a:t>for Mixture Distribution</a:t>
            </a:r>
            <a:endParaRPr sz="2160"/>
          </a:p>
        </p:txBody>
      </p:sp>
      <p:pic>
        <p:nvPicPr>
          <p:cNvPr id="589" name="Google Shape;589;g7946c28ec9_4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5572" y="3201707"/>
            <a:ext cx="5190194" cy="345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g7946c28ec9_4_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197" y="2933256"/>
            <a:ext cx="3635752" cy="3456752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g7946c28ec9_4_52"/>
          <p:cNvSpPr txBox="1"/>
          <p:nvPr/>
        </p:nvSpPr>
        <p:spPr>
          <a:xfrm>
            <a:off x="216875" y="1078100"/>
            <a:ext cx="62694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/>
              <a:t>Mixture Gaussian Distributions Detected 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g7946c28ec9_4_52"/>
          <p:cNvSpPr txBox="1"/>
          <p:nvPr/>
        </p:nvSpPr>
        <p:spPr>
          <a:xfrm>
            <a:off x="123725" y="1569788"/>
            <a:ext cx="62694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1" lang="ko-KR" sz="2400"/>
              <a:t>하나의 정규분포 형태가 아닌 문제 발생</a:t>
            </a:r>
            <a:r>
              <a:rPr b="1" lang="ko-KR" sz="2400"/>
              <a:t> 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7946c28ec9_4_175"/>
          <p:cNvSpPr txBox="1"/>
          <p:nvPr>
            <p:ph type="title"/>
          </p:nvPr>
        </p:nvSpPr>
        <p:spPr>
          <a:xfrm>
            <a:off x="556731" y="158930"/>
            <a:ext cx="82866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None/>
            </a:pPr>
            <a:r>
              <a:rPr lang="ko-KR" sz="2880"/>
              <a:t>K-means Clustering </a:t>
            </a:r>
            <a:endParaRPr sz="288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None/>
            </a:pPr>
            <a:r>
              <a:rPr lang="ko-KR" sz="2160"/>
              <a:t>for Mixture Distribution</a:t>
            </a:r>
            <a:endParaRPr sz="2160"/>
          </a:p>
        </p:txBody>
      </p:sp>
      <p:sp>
        <p:nvSpPr>
          <p:cNvPr id="598" name="Google Shape;598;g7946c28ec9_4_175"/>
          <p:cNvSpPr txBox="1"/>
          <p:nvPr/>
        </p:nvSpPr>
        <p:spPr>
          <a:xfrm>
            <a:off x="216875" y="1078100"/>
            <a:ext cx="62694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/>
              <a:t>Mixture Gaussian Distributions Detected 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g7946c28ec9_4_175"/>
          <p:cNvSpPr txBox="1"/>
          <p:nvPr/>
        </p:nvSpPr>
        <p:spPr>
          <a:xfrm>
            <a:off x="123725" y="1569788"/>
            <a:ext cx="62694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o Hyeon"/>
              <a:buChar char="-"/>
            </a:pPr>
            <a:r>
              <a:rPr b="1" lang="ko-KR" sz="2400">
                <a:latin typeface="Do Hyeon"/>
                <a:ea typeface="Do Hyeon"/>
                <a:cs typeface="Do Hyeon"/>
                <a:sym typeface="Do Hyeon"/>
              </a:rPr>
              <a:t>하나의 정규분포 형태가 아닌 문제 발생 </a:t>
            </a:r>
            <a:endParaRPr b="1" i="0" sz="24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600" name="Google Shape;600;g7946c28ec9_4_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82737"/>
            <a:ext cx="8839203" cy="4036676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g7946c28ec9_4_175"/>
          <p:cNvSpPr/>
          <p:nvPr/>
        </p:nvSpPr>
        <p:spPr>
          <a:xfrm>
            <a:off x="1363325" y="5164150"/>
            <a:ext cx="6417300" cy="123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7946c28ec9_4_158"/>
          <p:cNvSpPr txBox="1"/>
          <p:nvPr>
            <p:ph type="title"/>
          </p:nvPr>
        </p:nvSpPr>
        <p:spPr>
          <a:xfrm>
            <a:off x="556731" y="158930"/>
            <a:ext cx="82866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None/>
            </a:pPr>
            <a:r>
              <a:rPr lang="ko-KR" sz="2880"/>
              <a:t>K-means Clustering </a:t>
            </a:r>
            <a:endParaRPr sz="288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None/>
            </a:pPr>
            <a:r>
              <a:rPr lang="ko-KR" sz="2160"/>
              <a:t>for Mixture Distribution</a:t>
            </a:r>
            <a:endParaRPr sz="2160"/>
          </a:p>
        </p:txBody>
      </p:sp>
      <p:pic>
        <p:nvPicPr>
          <p:cNvPr id="607" name="Google Shape;607;g7946c28ec9_4_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5572" y="3201707"/>
            <a:ext cx="5190194" cy="345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g7946c28ec9_4_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197" y="2933256"/>
            <a:ext cx="3635752" cy="3456752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g7946c28ec9_4_158"/>
          <p:cNvSpPr txBox="1"/>
          <p:nvPr/>
        </p:nvSpPr>
        <p:spPr>
          <a:xfrm>
            <a:off x="216875" y="1078100"/>
            <a:ext cx="62694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/>
              <a:t>Mixture Gaussian Distributions Detected 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g7946c28ec9_4_158"/>
          <p:cNvSpPr txBox="1"/>
          <p:nvPr/>
        </p:nvSpPr>
        <p:spPr>
          <a:xfrm>
            <a:off x="123725" y="1569800"/>
            <a:ext cx="80700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1" lang="ko-KR" sz="2400"/>
              <a:t>해결책: Y를 cluster로 나누어 cluster별 특징 확인 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7946c28ec9_4_185"/>
          <p:cNvSpPr txBox="1"/>
          <p:nvPr>
            <p:ph type="title"/>
          </p:nvPr>
        </p:nvSpPr>
        <p:spPr>
          <a:xfrm>
            <a:off x="556731" y="158930"/>
            <a:ext cx="82866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None/>
            </a:pPr>
            <a:r>
              <a:rPr lang="ko-KR" sz="2880"/>
              <a:t>K-means Clustering </a:t>
            </a:r>
            <a:endParaRPr sz="288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None/>
            </a:pPr>
            <a:r>
              <a:rPr lang="ko-KR" sz="2160"/>
              <a:t>for Mixture Distribution</a:t>
            </a:r>
            <a:endParaRPr sz="2160"/>
          </a:p>
        </p:txBody>
      </p:sp>
      <p:sp>
        <p:nvSpPr>
          <p:cNvPr id="616" name="Google Shape;616;g7946c28ec9_4_185"/>
          <p:cNvSpPr txBox="1"/>
          <p:nvPr/>
        </p:nvSpPr>
        <p:spPr>
          <a:xfrm>
            <a:off x="216875" y="1078100"/>
            <a:ext cx="62694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/>
              <a:t>Mixture Gaussian Distributions Detected 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g7946c28ec9_4_185"/>
          <p:cNvSpPr txBox="1"/>
          <p:nvPr/>
        </p:nvSpPr>
        <p:spPr>
          <a:xfrm>
            <a:off x="123725" y="1569800"/>
            <a:ext cx="80700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1" lang="ko-KR" sz="2400"/>
              <a:t>해결책: Y를 cluster로 나누어 cluster별 특징 확인 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8" name="Google Shape;618;g7946c28ec9_4_185"/>
          <p:cNvPicPr preferRelativeResize="0"/>
          <p:nvPr/>
        </p:nvPicPr>
        <p:blipFill rotWithShape="1">
          <a:blip r:embed="rId3">
            <a:alphaModFix/>
          </a:blip>
          <a:srcRect b="0" l="0" r="21580" t="0"/>
          <a:stretch/>
        </p:blipFill>
        <p:spPr>
          <a:xfrm>
            <a:off x="4155875" y="2897575"/>
            <a:ext cx="4549725" cy="327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g7946c28ec9_4_1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227" y="2897572"/>
            <a:ext cx="3364628" cy="327265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g7946c28ec9_4_185"/>
          <p:cNvSpPr/>
          <p:nvPr/>
        </p:nvSpPr>
        <p:spPr>
          <a:xfrm rot="-1739782">
            <a:off x="956337" y="2979143"/>
            <a:ext cx="1748927" cy="312051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g7946c28ec9_4_185"/>
          <p:cNvSpPr/>
          <p:nvPr/>
        </p:nvSpPr>
        <p:spPr>
          <a:xfrm rot="1730792">
            <a:off x="1922566" y="2709302"/>
            <a:ext cx="1749142" cy="3329656"/>
          </a:xfrm>
          <a:prstGeom prst="ellipse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g7946c28ec9_4_185"/>
          <p:cNvSpPr txBox="1"/>
          <p:nvPr/>
        </p:nvSpPr>
        <p:spPr>
          <a:xfrm>
            <a:off x="556725" y="2750800"/>
            <a:ext cx="6060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1" sz="3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g7946c28ec9_4_185"/>
          <p:cNvSpPr txBox="1"/>
          <p:nvPr/>
        </p:nvSpPr>
        <p:spPr>
          <a:xfrm>
            <a:off x="3158750" y="3027150"/>
            <a:ext cx="6060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b="1" sz="30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7946c28ec9_6_83"/>
          <p:cNvSpPr txBox="1"/>
          <p:nvPr>
            <p:ph type="title"/>
          </p:nvPr>
        </p:nvSpPr>
        <p:spPr>
          <a:xfrm>
            <a:off x="556731" y="158930"/>
            <a:ext cx="82866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None/>
            </a:pPr>
            <a:r>
              <a:rPr lang="ko-KR" sz="2880"/>
              <a:t>K-means Clustering </a:t>
            </a:r>
            <a:endParaRPr sz="288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None/>
            </a:pPr>
            <a:r>
              <a:rPr lang="ko-KR" sz="2160"/>
              <a:t>for Mixture Distribution</a:t>
            </a:r>
            <a:endParaRPr sz="2160"/>
          </a:p>
        </p:txBody>
      </p:sp>
      <p:sp>
        <p:nvSpPr>
          <p:cNvPr id="629" name="Google Shape;629;g7946c28ec9_6_83"/>
          <p:cNvSpPr txBox="1"/>
          <p:nvPr/>
        </p:nvSpPr>
        <p:spPr>
          <a:xfrm>
            <a:off x="216875" y="1078100"/>
            <a:ext cx="62694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/>
              <a:t>Mixture Gaussian Distributions Detected 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g7946c28ec9_6_83"/>
          <p:cNvSpPr txBox="1"/>
          <p:nvPr/>
        </p:nvSpPr>
        <p:spPr>
          <a:xfrm>
            <a:off x="123725" y="1569800"/>
            <a:ext cx="80700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ko-KR" sz="2000"/>
              <a:t>데이터가 어느 클러스터에 속하는 지 결정하는 변수</a:t>
            </a:r>
            <a:r>
              <a:rPr b="1" lang="ko-KR" sz="2000">
                <a:solidFill>
                  <a:srgbClr val="0000FF"/>
                </a:solidFill>
              </a:rPr>
              <a:t>(latent variable zi)</a:t>
            </a:r>
            <a:r>
              <a:rPr b="1" lang="ko-KR" sz="2000"/>
              <a:t>를 추가한 hierarchical 모형으로 Bayesian Reg을 시행한다면 더 나은 예측이 될 것이라 생각</a:t>
            </a:r>
            <a:endParaRPr b="1" sz="20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pic>
        <p:nvPicPr>
          <p:cNvPr id="631" name="Google Shape;631;g7946c28ec9_6_83"/>
          <p:cNvPicPr preferRelativeResize="0"/>
          <p:nvPr/>
        </p:nvPicPr>
        <p:blipFill rotWithShape="1">
          <a:blip r:embed="rId3">
            <a:alphaModFix/>
          </a:blip>
          <a:srcRect b="0" l="0" r="21580" t="0"/>
          <a:stretch/>
        </p:blipFill>
        <p:spPr>
          <a:xfrm>
            <a:off x="4155875" y="2897575"/>
            <a:ext cx="4549725" cy="327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g7946c28ec9_6_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227" y="2897572"/>
            <a:ext cx="3364628" cy="3272650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g7946c28ec9_6_83"/>
          <p:cNvSpPr/>
          <p:nvPr/>
        </p:nvSpPr>
        <p:spPr>
          <a:xfrm rot="-1739782">
            <a:off x="956337" y="2979143"/>
            <a:ext cx="1748927" cy="312051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g7946c28ec9_6_83"/>
          <p:cNvSpPr/>
          <p:nvPr/>
        </p:nvSpPr>
        <p:spPr>
          <a:xfrm rot="1730792">
            <a:off x="1922566" y="2709302"/>
            <a:ext cx="1749142" cy="3329656"/>
          </a:xfrm>
          <a:prstGeom prst="ellipse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g7946c28ec9_6_83"/>
          <p:cNvSpPr txBox="1"/>
          <p:nvPr/>
        </p:nvSpPr>
        <p:spPr>
          <a:xfrm>
            <a:off x="556725" y="2750800"/>
            <a:ext cx="6060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1" sz="3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g7946c28ec9_6_83"/>
          <p:cNvSpPr txBox="1"/>
          <p:nvPr/>
        </p:nvSpPr>
        <p:spPr>
          <a:xfrm>
            <a:off x="3158750" y="3027150"/>
            <a:ext cx="6060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b="1" sz="30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g7946c28ec9_6_83"/>
          <p:cNvSpPr txBox="1"/>
          <p:nvPr/>
        </p:nvSpPr>
        <p:spPr>
          <a:xfrm>
            <a:off x="-233625" y="6246425"/>
            <a:ext cx="92577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/>
              <a:t>( K-means를 사용하여 cluster는 나누었지만 cluster를 잘 나타내는 feature은 하지 못함 )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7946c28ec9_4_222"/>
          <p:cNvSpPr txBox="1"/>
          <p:nvPr>
            <p:ph type="title"/>
          </p:nvPr>
        </p:nvSpPr>
        <p:spPr>
          <a:xfrm>
            <a:off x="556731" y="158930"/>
            <a:ext cx="82866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None/>
            </a:pPr>
            <a:r>
              <a:rPr lang="ko-KR" sz="2880"/>
              <a:t>K-means Clustering </a:t>
            </a:r>
            <a:endParaRPr sz="288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None/>
            </a:pPr>
            <a:r>
              <a:rPr lang="ko-KR" sz="2160"/>
              <a:t>for Mixture Distribution</a:t>
            </a:r>
            <a:endParaRPr sz="2160"/>
          </a:p>
        </p:txBody>
      </p:sp>
      <p:sp>
        <p:nvSpPr>
          <p:cNvPr id="643" name="Google Shape;643;g7946c28ec9_4_222"/>
          <p:cNvSpPr txBox="1"/>
          <p:nvPr/>
        </p:nvSpPr>
        <p:spPr>
          <a:xfrm>
            <a:off x="216875" y="1078100"/>
            <a:ext cx="62694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/>
              <a:t>Mixture Gaussian Distributions Detected 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4" name="Google Shape;644;g7946c28ec9_4_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925" y="2194050"/>
            <a:ext cx="4085276" cy="408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g7946c28ec9_4_2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3650" y="2171850"/>
            <a:ext cx="4129674" cy="412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"/>
          <p:cNvSpPr/>
          <p:nvPr/>
        </p:nvSpPr>
        <p:spPr>
          <a:xfrm>
            <a:off x="4396630" y="2827625"/>
            <a:ext cx="195000" cy="279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t" bIns="42200" lIns="84400" spcFirstLastPara="1" rIns="84400" wrap="square" tIns="42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2"/>
              <a:buFont typeface="Arial"/>
              <a:buNone/>
            </a:pPr>
            <a:r>
              <a:t/>
            </a:r>
            <a:endParaRPr b="0" i="0" sz="166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7"/>
          <p:cNvSpPr/>
          <p:nvPr/>
        </p:nvSpPr>
        <p:spPr>
          <a:xfrm>
            <a:off x="4475284" y="4328800"/>
            <a:ext cx="193500" cy="279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t" bIns="42200" lIns="84400" spcFirstLastPara="1" rIns="84400" wrap="square" tIns="42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2"/>
              <a:buFont typeface="Arial"/>
              <a:buNone/>
            </a:pPr>
            <a:r>
              <a:t/>
            </a:r>
            <a:endParaRPr b="0" i="0" sz="166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7"/>
          <p:cNvSpPr txBox="1"/>
          <p:nvPr/>
        </p:nvSpPr>
        <p:spPr>
          <a:xfrm>
            <a:off x="2870530" y="2706188"/>
            <a:ext cx="32472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rgbClr val="24292E"/>
                </a:solidFill>
                <a:highlight>
                  <a:srgbClr val="FFFFFF"/>
                </a:highlight>
              </a:rPr>
              <a:t>2019 FALL FINAL Group 2 최종.ipynb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363"/>
              <a:buFont typeface="Arial"/>
              <a:buNone/>
            </a:pPr>
            <a:r>
              <a:t/>
            </a:r>
            <a:endParaRPr sz="1363">
              <a:solidFill>
                <a:srgbClr val="3E3D43"/>
              </a:solidFill>
            </a:endParaRPr>
          </a:p>
        </p:txBody>
      </p:sp>
      <p:sp>
        <p:nvSpPr>
          <p:cNvPr id="654" name="Google Shape;654;p7"/>
          <p:cNvSpPr txBox="1"/>
          <p:nvPr/>
        </p:nvSpPr>
        <p:spPr>
          <a:xfrm>
            <a:off x="3663739" y="4558356"/>
            <a:ext cx="18165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63"/>
              <a:buFont typeface="Arial"/>
              <a:buNone/>
            </a:pPr>
            <a:r>
              <a:rPr lang="ko-KR" sz="1363">
                <a:solidFill>
                  <a:srgbClr val="3E3D43"/>
                </a:solidFill>
              </a:rPr>
              <a:t>finalimputation2.csv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7"/>
          <p:cNvSpPr txBox="1"/>
          <p:nvPr/>
        </p:nvSpPr>
        <p:spPr>
          <a:xfrm>
            <a:off x="3339162" y="2315150"/>
            <a:ext cx="24657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15"/>
              <a:buFont typeface="Arial"/>
              <a:buNone/>
            </a:pPr>
            <a:r>
              <a:rPr b="1" lang="ko-KR" sz="2215">
                <a:solidFill>
                  <a:srgbClr val="3F3F3F"/>
                </a:solidFill>
              </a:rPr>
              <a:t>Our Final Code </a:t>
            </a:r>
            <a:endParaRPr b="1" i="0" sz="2215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7"/>
          <p:cNvSpPr txBox="1"/>
          <p:nvPr/>
        </p:nvSpPr>
        <p:spPr>
          <a:xfrm>
            <a:off x="3513898" y="3828850"/>
            <a:ext cx="21162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15"/>
              <a:buFont typeface="Arial"/>
              <a:buNone/>
            </a:pPr>
            <a:r>
              <a:rPr b="1" lang="ko-KR" sz="2215">
                <a:solidFill>
                  <a:srgbClr val="3F3F3F"/>
                </a:solidFill>
              </a:rPr>
              <a:t>Y Outputs</a:t>
            </a:r>
            <a:endParaRPr b="1" i="0" sz="2215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7"/>
          <p:cNvSpPr txBox="1"/>
          <p:nvPr>
            <p:ph type="title"/>
          </p:nvPr>
        </p:nvSpPr>
        <p:spPr>
          <a:xfrm>
            <a:off x="556731" y="158930"/>
            <a:ext cx="82866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None/>
            </a:pPr>
            <a:r>
              <a:rPr lang="ko-KR" sz="2880"/>
              <a:t>Visit our Github</a:t>
            </a:r>
            <a:endParaRPr sz="216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4"/>
          <p:cNvSpPr/>
          <p:nvPr/>
        </p:nvSpPr>
        <p:spPr>
          <a:xfrm>
            <a:off x="3438097" y="3591346"/>
            <a:ext cx="421936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6600"/>
              <a:buFont typeface="Arial"/>
              <a:buNone/>
            </a:pPr>
            <a:r>
              <a:rPr b="1" i="0" lang="ko-KR" sz="66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1" i="0" lang="ko-KR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hank you</a:t>
            </a:r>
            <a:endParaRPr b="1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3" name="Google Shape;663;p14"/>
          <p:cNvCxnSpPr/>
          <p:nvPr/>
        </p:nvCxnSpPr>
        <p:spPr>
          <a:xfrm>
            <a:off x="3497406" y="4741164"/>
            <a:ext cx="6012354" cy="0"/>
          </a:xfrm>
          <a:prstGeom prst="straightConnector1">
            <a:avLst/>
          </a:prstGeom>
          <a:noFill/>
          <a:ln cap="flat" cmpd="sng" w="12700">
            <a:solidFill>
              <a:schemeClr val="lt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"/>
          <p:cNvSpPr txBox="1"/>
          <p:nvPr>
            <p:ph type="title"/>
          </p:nvPr>
        </p:nvSpPr>
        <p:spPr>
          <a:xfrm>
            <a:off x="628650" y="200027"/>
            <a:ext cx="8286750" cy="5746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None/>
            </a:pPr>
            <a:r>
              <a:rPr lang="ko-KR"/>
              <a:t>EDA Summary</a:t>
            </a:r>
            <a:endParaRPr/>
          </a:p>
        </p:txBody>
      </p:sp>
      <p:pic>
        <p:nvPicPr>
          <p:cNvPr id="141" name="Google Shape;14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275" y="1977650"/>
            <a:ext cx="4479675" cy="295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4"/>
          <p:cNvSpPr txBox="1"/>
          <p:nvPr/>
        </p:nvSpPr>
        <p:spPr>
          <a:xfrm>
            <a:off x="355825" y="988425"/>
            <a:ext cx="80442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Variable Selection – Boruta (Random Forest를 기반으로)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4"/>
          <p:cNvSpPr txBox="1"/>
          <p:nvPr/>
        </p:nvSpPr>
        <p:spPr>
          <a:xfrm>
            <a:off x="611725" y="5917550"/>
            <a:ext cx="7532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Hyperparameter를 default 값으로 돌린 결과 </a:t>
            </a:r>
            <a:r>
              <a:rPr b="1" lang="ko-KR" sz="2000"/>
              <a:t>21</a:t>
            </a:r>
            <a:r>
              <a:rPr b="1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개의 변수가 선택됨</a:t>
            </a:r>
            <a:endParaRPr/>
          </a:p>
        </p:txBody>
      </p:sp>
      <p:pic>
        <p:nvPicPr>
          <p:cNvPr id="144" name="Google Shape;144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5101" y="1916325"/>
            <a:ext cx="3632750" cy="358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"/>
          <p:cNvSpPr txBox="1"/>
          <p:nvPr>
            <p:ph type="title"/>
          </p:nvPr>
        </p:nvSpPr>
        <p:spPr>
          <a:xfrm>
            <a:off x="628650" y="200027"/>
            <a:ext cx="8286750" cy="5746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None/>
            </a:pPr>
            <a:r>
              <a:rPr lang="ko-KR"/>
              <a:t>EDA Summary</a:t>
            </a:r>
            <a:endParaRPr/>
          </a:p>
        </p:txBody>
      </p:sp>
      <p:sp>
        <p:nvSpPr>
          <p:cNvPr id="150" name="Google Shape;150;p5"/>
          <p:cNvSpPr txBox="1"/>
          <p:nvPr/>
        </p:nvSpPr>
        <p:spPr>
          <a:xfrm>
            <a:off x="442575" y="1015572"/>
            <a:ext cx="67788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Variable Selection – Forward Stepwise Selection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1163" y="2464218"/>
            <a:ext cx="6885985" cy="99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5"/>
          <p:cNvSpPr txBox="1"/>
          <p:nvPr/>
        </p:nvSpPr>
        <p:spPr>
          <a:xfrm>
            <a:off x="1143417" y="3869810"/>
            <a:ext cx="7501491" cy="126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1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Do Hyeon"/>
              <a:buChar char="-"/>
            </a:pPr>
            <a:r>
              <a:rPr i="0" lang="ko-KR" sz="24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굉장히 적은 개수의 변수가 뽑히기 때문에 많은 정보를 상실</a:t>
            </a:r>
            <a:endParaRPr i="0" sz="24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11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Do Hyeon"/>
              <a:buChar char="-"/>
            </a:pPr>
            <a:r>
              <a:rPr i="0" lang="ko-KR" sz="24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변수를 10-20개씩 group으로 나누어 stepwise를 다시 적용</a:t>
            </a:r>
            <a:endParaRPr i="0" sz="24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11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Do Hyeon"/>
              <a:buChar char="-"/>
            </a:pPr>
            <a:r>
              <a:rPr i="0" lang="ko-KR" sz="24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선택된 세 가지 변수 모두 앞선 Boruta의 결과에 포함됨</a:t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946c28ec9_4_166"/>
          <p:cNvSpPr txBox="1"/>
          <p:nvPr>
            <p:ph type="title"/>
          </p:nvPr>
        </p:nvSpPr>
        <p:spPr>
          <a:xfrm>
            <a:off x="628650" y="200027"/>
            <a:ext cx="82866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None/>
            </a:pPr>
            <a:r>
              <a:rPr lang="ko-KR"/>
              <a:t>EDA Summary</a:t>
            </a:r>
            <a:endParaRPr/>
          </a:p>
        </p:txBody>
      </p:sp>
      <p:sp>
        <p:nvSpPr>
          <p:cNvPr id="158" name="Google Shape;158;g7946c28ec9_4_166"/>
          <p:cNvSpPr txBox="1"/>
          <p:nvPr/>
        </p:nvSpPr>
        <p:spPr>
          <a:xfrm>
            <a:off x="442575" y="1015572"/>
            <a:ext cx="67788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Variable Selection – Forward Stepwise Selection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g7946c28ec9_4_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1163" y="2464218"/>
            <a:ext cx="6885985" cy="99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7946c28ec9_4_166"/>
          <p:cNvSpPr txBox="1"/>
          <p:nvPr/>
        </p:nvSpPr>
        <p:spPr>
          <a:xfrm>
            <a:off x="1143417" y="3869810"/>
            <a:ext cx="7501500" cy="12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1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Do Hyeon"/>
              <a:buChar char="-"/>
            </a:pPr>
            <a:r>
              <a:rPr i="0" lang="ko-KR" sz="24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굉장히 적은 개수의 변수가 뽑히기 때문에 많은 정보를 상실</a:t>
            </a:r>
            <a:endParaRPr i="0" sz="24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11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Do Hyeon"/>
              <a:buChar char="-"/>
            </a:pPr>
            <a:r>
              <a:rPr i="0" lang="ko-KR" sz="24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변수를 10-20개씩 group으로 나누어 stepwise를 다시 적용</a:t>
            </a:r>
            <a:endParaRPr i="0" sz="24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11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Do Hyeon"/>
              <a:buChar char="-"/>
            </a:pPr>
            <a:r>
              <a:rPr i="0" lang="ko-KR" sz="24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선택된 세 가지 변수 모두 앞선 Boruta의 결과에 포함됨</a:t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61" name="Google Shape;161;g7946c28ec9_4_166"/>
          <p:cNvSpPr/>
          <p:nvPr/>
        </p:nvSpPr>
        <p:spPr>
          <a:xfrm rot="-677385">
            <a:off x="747284" y="2319975"/>
            <a:ext cx="7513386" cy="2756589"/>
          </a:xfrm>
          <a:prstGeom prst="roundRect">
            <a:avLst>
              <a:gd fmla="val 16667" name="adj"/>
            </a:avLst>
          </a:prstGeom>
          <a:solidFill>
            <a:srgbClr val="2E7996"/>
          </a:solidFill>
          <a:ln cap="flat" cmpd="sng" w="25400">
            <a:solidFill>
              <a:srgbClr val="2E79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사전 EDA에서 유의미한 변수 선택을 하지 않고</a:t>
            </a:r>
            <a:endParaRPr b="1" i="0" sz="2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Bayesian regression에서 선택된 변수 사용</a:t>
            </a:r>
            <a:endParaRPr b="1" i="0" sz="2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g7946c28ec9_4_1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14200" y="3670951"/>
            <a:ext cx="3301049" cy="249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930a916f6_1_17"/>
          <p:cNvSpPr txBox="1"/>
          <p:nvPr>
            <p:ph type="title"/>
          </p:nvPr>
        </p:nvSpPr>
        <p:spPr>
          <a:xfrm>
            <a:off x="628650" y="200027"/>
            <a:ext cx="82866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None/>
            </a:pPr>
            <a:r>
              <a:rPr lang="ko-KR"/>
              <a:t>EDA Summary</a:t>
            </a:r>
            <a:endParaRPr/>
          </a:p>
        </p:txBody>
      </p:sp>
      <p:sp>
        <p:nvSpPr>
          <p:cNvPr id="168" name="Google Shape;168;g7930a916f6_1_17"/>
          <p:cNvSpPr txBox="1"/>
          <p:nvPr/>
        </p:nvSpPr>
        <p:spPr>
          <a:xfrm>
            <a:off x="432302" y="1012000"/>
            <a:ext cx="67788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Divide into train and test set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7930a916f6_1_17"/>
          <p:cNvSpPr/>
          <p:nvPr/>
        </p:nvSpPr>
        <p:spPr>
          <a:xfrm>
            <a:off x="1174925" y="2335100"/>
            <a:ext cx="2952600" cy="2952600"/>
          </a:xfrm>
          <a:prstGeom prst="ellipse">
            <a:avLst/>
          </a:prstGeom>
          <a:solidFill>
            <a:srgbClr val="2E799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-KR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Train Set</a:t>
            </a:r>
            <a:endParaRPr b="1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결측치가 존재하지 않는 row</a:t>
            </a:r>
            <a:endParaRPr b="1" i="0" sz="1400" u="none" cap="none" strike="noStrik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70" name="Google Shape;170;g7930a916f6_1_17"/>
          <p:cNvSpPr/>
          <p:nvPr/>
        </p:nvSpPr>
        <p:spPr>
          <a:xfrm>
            <a:off x="5268600" y="2335100"/>
            <a:ext cx="2952600" cy="29526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-KR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Test Set</a:t>
            </a:r>
            <a:endParaRPr b="1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Y 변수 중 적어도 하나의 NA를 포함하고 있는 row (318개)</a:t>
            </a:r>
            <a:endParaRPr b="1" i="0" sz="3000" u="none" cap="none" strike="noStrik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930a916f6_1_32"/>
          <p:cNvSpPr txBox="1"/>
          <p:nvPr>
            <p:ph type="title"/>
          </p:nvPr>
        </p:nvSpPr>
        <p:spPr>
          <a:xfrm>
            <a:off x="628650" y="200027"/>
            <a:ext cx="82866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None/>
            </a:pPr>
            <a:r>
              <a:rPr lang="ko-KR"/>
              <a:t>EDA Summary</a:t>
            </a:r>
            <a:endParaRPr/>
          </a:p>
        </p:txBody>
      </p:sp>
      <p:pic>
        <p:nvPicPr>
          <p:cNvPr id="176" name="Google Shape;176;g7930a916f6_1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546700"/>
            <a:ext cx="5186523" cy="515443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7930a916f6_1_32"/>
          <p:cNvSpPr txBox="1"/>
          <p:nvPr/>
        </p:nvSpPr>
        <p:spPr>
          <a:xfrm>
            <a:off x="628650" y="1120325"/>
            <a:ext cx="67788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Skewness and Scaling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7930a916f6_1_32"/>
          <p:cNvSpPr txBox="1"/>
          <p:nvPr/>
        </p:nvSpPr>
        <p:spPr>
          <a:xfrm>
            <a:off x="5815173" y="3174217"/>
            <a:ext cx="3072000" cy="20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101개의 variables 중 model training에 필요 없는 variable들은 제외</a:t>
            </a:r>
            <a:endParaRPr b="1" i="0" sz="18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Continuous variables에 한해 scaling, skewness 조정 후 MedNumBR과 붙임</a:t>
            </a:r>
            <a:endParaRPr b="1" i="0" sz="18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2016-06-17T10:40:38Z</dcterms:created>
  <dc:creator>Infogram New PC</dc:creator>
</cp:coreProperties>
</file>